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10795000" cy="7562850"/>
  <p:notesSz cx="10234613" cy="70993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46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435501" cy="356158"/>
          </a:xfrm>
          <a:prstGeom prst="rect">
            <a:avLst/>
          </a:prstGeom>
        </p:spPr>
        <p:txBody>
          <a:bodyPr vert="horz" lIns="86338" tIns="43169" rIns="86338" bIns="43169" rtlCol="0"/>
          <a:lstStyle>
            <a:lvl1pPr algn="l">
              <a:defRPr sz="1100"/>
            </a:lvl1pPr>
          </a:lstStyle>
          <a:p>
            <a:endParaRPr lang="it-IT"/>
          </a:p>
        </p:txBody>
      </p:sp>
      <p:sp>
        <p:nvSpPr>
          <p:cNvPr id="3" name="Segnaposto data 2"/>
          <p:cNvSpPr>
            <a:spLocks noGrp="1"/>
          </p:cNvSpPr>
          <p:nvPr>
            <p:ph type="dt" idx="1"/>
          </p:nvPr>
        </p:nvSpPr>
        <p:spPr>
          <a:xfrm>
            <a:off x="5797608" y="0"/>
            <a:ext cx="4433996" cy="356158"/>
          </a:xfrm>
          <a:prstGeom prst="rect">
            <a:avLst/>
          </a:prstGeom>
        </p:spPr>
        <p:txBody>
          <a:bodyPr vert="horz" lIns="86338" tIns="43169" rIns="86338" bIns="43169" rtlCol="0"/>
          <a:lstStyle>
            <a:lvl1pPr algn="r">
              <a:defRPr sz="1100"/>
            </a:lvl1pPr>
          </a:lstStyle>
          <a:p>
            <a:fld id="{5F4F1F69-78B9-45BB-8F1B-3D48D9B48552}" type="datetimeFigureOut">
              <a:rPr lang="it-IT" smtClean="0"/>
              <a:pPr/>
              <a:t>25/08/2025</a:t>
            </a:fld>
            <a:endParaRPr lang="it-IT"/>
          </a:p>
        </p:txBody>
      </p:sp>
      <p:sp>
        <p:nvSpPr>
          <p:cNvPr id="4" name="Segnaposto immagine diapositiva 3"/>
          <p:cNvSpPr>
            <a:spLocks noGrp="1" noRot="1" noChangeAspect="1"/>
          </p:cNvSpPr>
          <p:nvPr>
            <p:ph type="sldImg" idx="2"/>
          </p:nvPr>
        </p:nvSpPr>
        <p:spPr>
          <a:xfrm>
            <a:off x="3408363" y="887413"/>
            <a:ext cx="3417887" cy="2395537"/>
          </a:xfrm>
          <a:prstGeom prst="rect">
            <a:avLst/>
          </a:prstGeom>
          <a:noFill/>
          <a:ln w="12700">
            <a:solidFill>
              <a:prstClr val="black"/>
            </a:solidFill>
          </a:ln>
        </p:spPr>
        <p:txBody>
          <a:bodyPr vert="horz" lIns="86338" tIns="43169" rIns="86338" bIns="43169" rtlCol="0" anchor="ctr"/>
          <a:lstStyle/>
          <a:p>
            <a:endParaRPr lang="it-IT"/>
          </a:p>
        </p:txBody>
      </p:sp>
      <p:sp>
        <p:nvSpPr>
          <p:cNvPr id="5" name="Segnaposto note 4"/>
          <p:cNvSpPr>
            <a:spLocks noGrp="1"/>
          </p:cNvSpPr>
          <p:nvPr>
            <p:ph type="body" sz="quarter" idx="3"/>
          </p:nvPr>
        </p:nvSpPr>
        <p:spPr>
          <a:xfrm>
            <a:off x="1023462" y="3417023"/>
            <a:ext cx="8187690" cy="2795610"/>
          </a:xfrm>
          <a:prstGeom prst="rect">
            <a:avLst/>
          </a:prstGeom>
        </p:spPr>
        <p:txBody>
          <a:bodyPr vert="horz" lIns="86338" tIns="43169" rIns="86338" bIns="43169"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6743143"/>
            <a:ext cx="4435501" cy="356157"/>
          </a:xfrm>
          <a:prstGeom prst="rect">
            <a:avLst/>
          </a:prstGeom>
        </p:spPr>
        <p:txBody>
          <a:bodyPr vert="horz" lIns="86338" tIns="43169" rIns="86338" bIns="43169" rtlCol="0" anchor="b"/>
          <a:lstStyle>
            <a:lvl1pPr algn="l">
              <a:defRPr sz="1100"/>
            </a:lvl1pPr>
          </a:lstStyle>
          <a:p>
            <a:endParaRPr lang="it-IT"/>
          </a:p>
        </p:txBody>
      </p:sp>
      <p:sp>
        <p:nvSpPr>
          <p:cNvPr id="7" name="Segnaposto numero diapositiva 6"/>
          <p:cNvSpPr>
            <a:spLocks noGrp="1"/>
          </p:cNvSpPr>
          <p:nvPr>
            <p:ph type="sldNum" sz="quarter" idx="5"/>
          </p:nvPr>
        </p:nvSpPr>
        <p:spPr>
          <a:xfrm>
            <a:off x="5797608" y="6743143"/>
            <a:ext cx="4433996" cy="356157"/>
          </a:xfrm>
          <a:prstGeom prst="rect">
            <a:avLst/>
          </a:prstGeom>
        </p:spPr>
        <p:txBody>
          <a:bodyPr vert="horz" lIns="86338" tIns="43169" rIns="86338" bIns="43169" rtlCol="0" anchor="b"/>
          <a:lstStyle>
            <a:lvl1pPr algn="r">
              <a:defRPr sz="1100"/>
            </a:lvl1pPr>
          </a:lstStyle>
          <a:p>
            <a:fld id="{CD697ED2-BBDF-4AF5-B0CC-C3F512A5D504}" type="slidenum">
              <a:rPr lang="it-IT" smtClean="0"/>
              <a:pPr/>
              <a:t>‹#›</a:t>
            </a:fld>
            <a:endParaRPr lang="it-IT"/>
          </a:p>
        </p:txBody>
      </p:sp>
    </p:spTree>
    <p:extLst>
      <p:ext uri="{BB962C8B-B14F-4D97-AF65-F5344CB8AC3E}">
        <p14:creationId xmlns:p14="http://schemas.microsoft.com/office/powerpoint/2010/main" val="388851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697ED2-BBDF-4AF5-B0CC-C3F512A5D504}" type="slidenum">
              <a:rPr lang="it-IT" smtClean="0"/>
              <a:pPr/>
              <a:t>2</a:t>
            </a:fld>
            <a:endParaRPr lang="it-IT"/>
          </a:p>
        </p:txBody>
      </p:sp>
    </p:spTree>
    <p:extLst>
      <p:ext uri="{BB962C8B-B14F-4D97-AF65-F5344CB8AC3E}">
        <p14:creationId xmlns:p14="http://schemas.microsoft.com/office/powerpoint/2010/main" val="11007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10101" y="2344483"/>
            <a:ext cx="9181148"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20202" y="4235196"/>
            <a:ext cx="756094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40067" y="1739455"/>
            <a:ext cx="4698587"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62695" y="1739455"/>
            <a:ext cx="4698587"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0067" y="302514"/>
            <a:ext cx="9721215"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40067" y="1739455"/>
            <a:ext cx="972121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72459" y="7033450"/>
            <a:ext cx="3456432"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0067" y="7033450"/>
            <a:ext cx="2484310"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8/25/2025</a:t>
            </a:fld>
            <a:endParaRPr lang="en-US"/>
          </a:p>
        </p:txBody>
      </p:sp>
      <p:sp>
        <p:nvSpPr>
          <p:cNvPr id="6" name="Holder 6"/>
          <p:cNvSpPr>
            <a:spLocks noGrp="1"/>
          </p:cNvSpPr>
          <p:nvPr>
            <p:ph type="sldNum" sz="quarter" idx="7"/>
          </p:nvPr>
        </p:nvSpPr>
        <p:spPr>
          <a:xfrm>
            <a:off x="7776972" y="7033450"/>
            <a:ext cx="2484310"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39700" y="352425"/>
            <a:ext cx="3352800" cy="3701013"/>
          </a:xfrm>
          <a:prstGeom prst="rect">
            <a:avLst/>
          </a:prstGeom>
        </p:spPr>
        <p:txBody>
          <a:bodyPr vert="horz" wrap="square" lIns="0" tIns="38100" rIns="0" bIns="0" rtlCol="0">
            <a:spAutoFit/>
          </a:bodyPr>
          <a:lstStyle/>
          <a:p>
            <a:pPr marL="215900" marR="120014" algn="just">
              <a:spcBef>
                <a:spcPts val="600"/>
              </a:spcBef>
              <a:spcAft>
                <a:spcPts val="600"/>
              </a:spcAft>
            </a:pPr>
            <a:r>
              <a:rPr lang="el-GR" sz="1000" dirty="0">
                <a:latin typeface="Tahoma" pitchFamily="34" charset="0"/>
                <a:ea typeface="Tahoma" pitchFamily="34" charset="0"/>
                <a:cs typeface="Tahoma" pitchFamily="34" charset="0"/>
              </a:rPr>
              <a:t>Τ</a:t>
            </a:r>
            <a:r>
              <a:rPr lang="en-US" sz="1000" dirty="0">
                <a:latin typeface="Tahoma" pitchFamily="34" charset="0"/>
                <a:ea typeface="Tahoma" pitchFamily="34" charset="0"/>
                <a:cs typeface="Tahoma" pitchFamily="34" charset="0"/>
              </a:rPr>
              <a:t>o</a:t>
            </a:r>
            <a:r>
              <a:rPr lang="el-GR" sz="1000" dirty="0">
                <a:latin typeface="Tahoma" pitchFamily="34" charset="0"/>
                <a:ea typeface="Tahoma" pitchFamily="34" charset="0"/>
                <a:cs typeface="Tahoma" pitchFamily="34" charset="0"/>
              </a:rPr>
              <a:t> </a:t>
            </a:r>
            <a:r>
              <a:rPr lang="el-GR" sz="1000" i="1" dirty="0">
                <a:latin typeface="Tahoma" pitchFamily="34" charset="0"/>
                <a:ea typeface="Tahoma" pitchFamily="34" charset="0"/>
                <a:cs typeface="Tahoma" pitchFamily="34" charset="0"/>
              </a:rPr>
              <a:t>Bactrocera </a:t>
            </a:r>
            <a:r>
              <a:rPr lang="en-US" sz="1000" i="1" dirty="0">
                <a:latin typeface="Tahoma" pitchFamily="34" charset="0"/>
                <a:ea typeface="Tahoma" pitchFamily="34" charset="0"/>
                <a:cs typeface="Tahoma" pitchFamily="34" charset="0"/>
              </a:rPr>
              <a:t>zonata</a:t>
            </a:r>
            <a:r>
              <a:rPr lang="el-GR" sz="1000" i="1" dirty="0">
                <a:latin typeface="Tahoma" pitchFamily="34" charset="0"/>
                <a:ea typeface="Tahoma" pitchFamily="34" charset="0"/>
                <a:cs typeface="Tahoma" pitchFamily="34" charset="0"/>
              </a:rPr>
              <a:t> </a:t>
            </a:r>
            <a:r>
              <a:rPr lang="el-GR" sz="1000" dirty="0">
                <a:latin typeface="Tahoma" pitchFamily="34" charset="0"/>
                <a:ea typeface="Tahoma" pitchFamily="34" charset="0"/>
                <a:cs typeface="Tahoma" pitchFamily="34" charset="0"/>
              </a:rPr>
              <a:t>έχει την ικανότητα να εξαπλώνεται γρήγορα λόγω της εξαιρετικής προσαρμογής του (υψηλή αναπαραγωγή, σύντομος κύκλος ζωής, μεγάλος αριθμός γενεών ανά έτος, ταχεία ικανότητα διασποράς) και της δυνατότητας εκμετάλλευσης ενός ευρέος φάσματος ξενιστών. </a:t>
            </a:r>
            <a:endParaRPr lang="en-US" sz="1000" dirty="0">
              <a:latin typeface="Tahoma" pitchFamily="34" charset="0"/>
              <a:ea typeface="Tahoma" pitchFamily="34" charset="0"/>
              <a:cs typeface="Tahoma" pitchFamily="34" charset="0"/>
            </a:endParaRPr>
          </a:p>
          <a:p>
            <a:pPr marL="215900" marR="120014" algn="just">
              <a:spcBef>
                <a:spcPts val="600"/>
              </a:spcBef>
              <a:spcAft>
                <a:spcPts val="600"/>
              </a:spcAft>
            </a:pPr>
            <a:r>
              <a:rPr lang="en-US" sz="1000" dirty="0">
                <a:latin typeface="Tahoma" pitchFamily="34" charset="0"/>
                <a:ea typeface="Tahoma" pitchFamily="34" charset="0"/>
                <a:cs typeface="Tahoma" pitchFamily="34" charset="0"/>
              </a:rPr>
              <a:t>To </a:t>
            </a:r>
            <a:r>
              <a:rPr lang="en-US" sz="1000" i="1" dirty="0">
                <a:latin typeface="Tahoma" pitchFamily="34" charset="0"/>
                <a:ea typeface="Tahoma" pitchFamily="34" charset="0"/>
                <a:cs typeface="Tahoma" pitchFamily="34" charset="0"/>
              </a:rPr>
              <a:t>Bactrocera zonata </a:t>
            </a:r>
            <a:r>
              <a:rPr lang="el-GR" sz="1000" dirty="0">
                <a:latin typeface="Tahoma" pitchFamily="34" charset="0"/>
                <a:ea typeface="Tahoma" pitchFamily="34" charset="0"/>
                <a:cs typeface="Tahoma" pitchFamily="34" charset="0"/>
              </a:rPr>
              <a:t>θα μπορούσε να προσαρμοστεί στο κλιματικό περιβάλλον της χώρας μας προκαλώντας σημαντικές ζημιές.  </a:t>
            </a:r>
          </a:p>
          <a:p>
            <a:pPr marL="215900" marR="120014" algn="just">
              <a:spcBef>
                <a:spcPts val="600"/>
              </a:spcBef>
              <a:spcAft>
                <a:spcPts val="600"/>
              </a:spcAft>
            </a:pPr>
            <a:r>
              <a:rPr lang="el-GR" sz="1000" dirty="0">
                <a:latin typeface="Tahoma" pitchFamily="34" charset="0"/>
                <a:ea typeface="Tahoma" pitchFamily="34" charset="0"/>
                <a:cs typeface="Tahoma" pitchFamily="34" charset="0"/>
              </a:rPr>
              <a:t>Οι περισσότεροι από τους ξενιστές του </a:t>
            </a:r>
            <a:r>
              <a:rPr lang="en-US" sz="1000" i="1" dirty="0">
                <a:latin typeface="Tahoma" pitchFamily="34" charset="0"/>
                <a:ea typeface="Tahoma" pitchFamily="34" charset="0"/>
                <a:cs typeface="Tahoma" pitchFamily="34" charset="0"/>
              </a:rPr>
              <a:t>Bactrocera zonata</a:t>
            </a:r>
            <a:r>
              <a:rPr lang="el-GR" sz="1000" i="1" dirty="0">
                <a:latin typeface="Tahoma" pitchFamily="34" charset="0"/>
                <a:ea typeface="Tahoma" pitchFamily="34" charset="0"/>
                <a:cs typeface="Tahoma" pitchFamily="34" charset="0"/>
              </a:rPr>
              <a:t> </a:t>
            </a:r>
            <a:r>
              <a:rPr lang="el-GR" sz="1000" dirty="0">
                <a:latin typeface="Tahoma" pitchFamily="34" charset="0"/>
                <a:ea typeface="Tahoma" pitchFamily="34" charset="0"/>
                <a:cs typeface="Tahoma" pitchFamily="34" charset="0"/>
              </a:rPr>
              <a:t>είναι φρούτα καλλιεργειών υψηλού εισοδήματος</a:t>
            </a:r>
            <a:r>
              <a:rPr lang="en-US" sz="1000" dirty="0">
                <a:latin typeface="Tahoma" pitchFamily="34" charset="0"/>
                <a:ea typeface="Tahoma" pitchFamily="34" charset="0"/>
                <a:cs typeface="Tahoma" pitchFamily="34" charset="0"/>
              </a:rPr>
              <a:t> (</a:t>
            </a:r>
            <a:r>
              <a:rPr lang="el-GR" sz="1000" dirty="0">
                <a:latin typeface="Tahoma" pitchFamily="34" charset="0"/>
                <a:ea typeface="Tahoma" pitchFamily="34" charset="0"/>
                <a:cs typeface="Tahoma" pitchFamily="34" charset="0"/>
              </a:rPr>
              <a:t>Εσπεριδοειδή, Πυρηνόκαρπα, Μηλοείδη). </a:t>
            </a:r>
          </a:p>
          <a:p>
            <a:pPr marL="215900" marR="120014" algn="just">
              <a:spcBef>
                <a:spcPts val="600"/>
              </a:spcBef>
              <a:spcAft>
                <a:spcPts val="600"/>
              </a:spcAft>
            </a:pPr>
            <a:r>
              <a:rPr lang="el-GR" sz="1000" dirty="0">
                <a:latin typeface="Tahoma" pitchFamily="34" charset="0"/>
                <a:ea typeface="Tahoma" pitchFamily="34" charset="0"/>
                <a:cs typeface="Tahoma" pitchFamily="34" charset="0"/>
              </a:rPr>
              <a:t>Επιπλέον, η τυχόν διασπορά αυτού του ιδιαίτερα επικίνδυνου είδους μπορεί να θέσει σε κίνδυνο τις εξαγωγές φρούτων της χώρας μας στις διεθνείς αγορές. </a:t>
            </a:r>
            <a:endParaRPr lang="en-US" sz="1000" dirty="0">
              <a:latin typeface="Tahoma" pitchFamily="34" charset="0"/>
              <a:ea typeface="Tahoma" pitchFamily="34" charset="0"/>
              <a:cs typeface="Tahoma" pitchFamily="34" charset="0"/>
            </a:endParaRPr>
          </a:p>
          <a:p>
            <a:pPr marL="215900" marR="120014" algn="just">
              <a:spcBef>
                <a:spcPts val="600"/>
              </a:spcBef>
              <a:spcAft>
                <a:spcPts val="600"/>
              </a:spcAft>
            </a:pPr>
            <a:r>
              <a:rPr lang="en-US" sz="900" i="1" spc="-45" dirty="0">
                <a:solidFill>
                  <a:srgbClr val="231F20"/>
                </a:solidFill>
                <a:latin typeface="Verdana"/>
                <a:cs typeface="Verdana"/>
              </a:rPr>
              <a:t>
</a:t>
            </a:r>
            <a:endParaRPr sz="900" dirty="0">
              <a:latin typeface="Tahoma"/>
              <a:cs typeface="Tahoma"/>
            </a:endParaRPr>
          </a:p>
        </p:txBody>
      </p:sp>
      <p:sp>
        <p:nvSpPr>
          <p:cNvPr id="6" name="object 6"/>
          <p:cNvSpPr txBox="1"/>
          <p:nvPr/>
        </p:nvSpPr>
        <p:spPr>
          <a:xfrm>
            <a:off x="146892" y="89321"/>
            <a:ext cx="3421808" cy="1795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0" rIns="0" bIns="0" rtlCol="0">
            <a:spAutoFit/>
          </a:bodyPr>
          <a:lstStyle/>
          <a:p>
            <a:pPr marL="152400">
              <a:lnSpc>
                <a:spcPts val="1415"/>
              </a:lnSpc>
            </a:pPr>
            <a:r>
              <a:rPr lang="el-GR" sz="1200" b="1" dirty="0">
                <a:solidFill>
                  <a:schemeClr val="bg1"/>
                </a:solidFill>
              </a:rPr>
              <a:t>Ποιές μπορεί να είναι οι συνέπειες;</a:t>
            </a:r>
            <a:endParaRPr sz="1200" b="1" dirty="0">
              <a:solidFill>
                <a:schemeClr val="bg1"/>
              </a:solidFill>
              <a:latin typeface="Trebuchet MS"/>
              <a:cs typeface="Trebuchet MS"/>
            </a:endParaRPr>
          </a:p>
        </p:txBody>
      </p:sp>
      <p:sp>
        <p:nvSpPr>
          <p:cNvPr id="12" name="object 12"/>
          <p:cNvSpPr txBox="1"/>
          <p:nvPr/>
        </p:nvSpPr>
        <p:spPr>
          <a:xfrm>
            <a:off x="7073900" y="1724025"/>
            <a:ext cx="3600450" cy="6751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20014" rIns="0" bIns="0" rtlCol="0">
            <a:spAutoFit/>
          </a:bodyPr>
          <a:lstStyle/>
          <a:p>
            <a:pPr algn="ctr">
              <a:lnSpc>
                <a:spcPct val="100000"/>
              </a:lnSpc>
              <a:spcBef>
                <a:spcPts val="944"/>
              </a:spcBef>
            </a:pPr>
            <a:r>
              <a:rPr lang="el-GR" b="1" spc="70" dirty="0">
                <a:solidFill>
                  <a:schemeClr val="tx1"/>
                </a:solidFill>
                <a:latin typeface="Tahoma" pitchFamily="34" charset="0"/>
                <a:ea typeface="Tahoma" pitchFamily="34" charset="0"/>
                <a:cs typeface="Tahoma" pitchFamily="34" charset="0"/>
              </a:rPr>
              <a:t>Επιβλαβής Οργανισμός Καραντίνας </a:t>
            </a:r>
            <a:endParaRPr dirty="0">
              <a:solidFill>
                <a:schemeClr val="tx1"/>
              </a:solidFill>
              <a:latin typeface="Tahoma" pitchFamily="34" charset="0"/>
              <a:ea typeface="Tahoma" pitchFamily="34" charset="0"/>
              <a:cs typeface="Tahoma" pitchFamily="34" charset="0"/>
            </a:endParaRPr>
          </a:p>
        </p:txBody>
      </p:sp>
      <p:sp>
        <p:nvSpPr>
          <p:cNvPr id="14" name="object 14"/>
          <p:cNvSpPr txBox="1"/>
          <p:nvPr/>
        </p:nvSpPr>
        <p:spPr>
          <a:xfrm>
            <a:off x="7073900" y="5109368"/>
            <a:ext cx="3600450" cy="739305"/>
          </a:xfrm>
          <a:prstGeom prst="rect">
            <a:avLst/>
          </a:prstGeom>
        </p:spPr>
        <p:txBody>
          <a:bodyPr vert="horz" wrap="square" lIns="0" tIns="71755" rIns="0" bIns="0" rtlCol="0">
            <a:spAutoFit/>
          </a:bodyPr>
          <a:lstStyle/>
          <a:p>
            <a:pPr marL="12700" marR="5080" algn="ctr">
              <a:lnSpc>
                <a:spcPts val="2310"/>
              </a:lnSpc>
              <a:spcBef>
                <a:spcPts val="565"/>
              </a:spcBef>
            </a:pPr>
            <a:r>
              <a:rPr lang="el-GR" sz="2300" b="1" spc="-10" dirty="0">
                <a:solidFill>
                  <a:srgbClr val="231F20"/>
                </a:solidFill>
                <a:latin typeface="Tahoma" pitchFamily="34" charset="0"/>
                <a:ea typeface="Tahoma" pitchFamily="34" charset="0"/>
                <a:cs typeface="Tahoma" pitchFamily="34" charset="0"/>
              </a:rPr>
              <a:t>Η μύγα των Ροδάκινων</a:t>
            </a:r>
          </a:p>
          <a:p>
            <a:pPr marL="12700" marR="5080" algn="ctr">
              <a:lnSpc>
                <a:spcPts val="2310"/>
              </a:lnSpc>
              <a:spcBef>
                <a:spcPts val="565"/>
              </a:spcBef>
            </a:pPr>
            <a:r>
              <a:rPr lang="el-GR" sz="2000" b="1" spc="-10" dirty="0">
                <a:solidFill>
                  <a:srgbClr val="231F20"/>
                </a:solidFill>
                <a:latin typeface="Tahoma" pitchFamily="34" charset="0"/>
                <a:ea typeface="Tahoma" pitchFamily="34" charset="0"/>
                <a:cs typeface="Tahoma" pitchFamily="34" charset="0"/>
              </a:rPr>
              <a:t>(</a:t>
            </a:r>
            <a:r>
              <a:rPr lang="it-IT" sz="2000" b="1" spc="-10" dirty="0">
                <a:solidFill>
                  <a:srgbClr val="231F20"/>
                </a:solidFill>
                <a:latin typeface="Tahoma" pitchFamily="34" charset="0"/>
                <a:ea typeface="Tahoma" pitchFamily="34" charset="0"/>
                <a:cs typeface="Tahoma" pitchFamily="34" charset="0"/>
              </a:rPr>
              <a:t>Peach fruit fly</a:t>
            </a:r>
            <a:r>
              <a:rPr lang="el-GR" sz="2000" b="1" spc="-10" dirty="0">
                <a:solidFill>
                  <a:srgbClr val="231F20"/>
                </a:solidFill>
                <a:latin typeface="Tahoma" pitchFamily="34" charset="0"/>
                <a:ea typeface="Tahoma" pitchFamily="34" charset="0"/>
                <a:cs typeface="Tahoma" pitchFamily="34" charset="0"/>
              </a:rPr>
              <a:t>)</a:t>
            </a:r>
            <a:endParaRPr lang="it-IT" sz="2000" b="1" spc="-10" dirty="0">
              <a:solidFill>
                <a:srgbClr val="231F20"/>
              </a:solidFill>
              <a:latin typeface="Tahoma" pitchFamily="34" charset="0"/>
              <a:ea typeface="Tahoma" pitchFamily="34" charset="0"/>
              <a:cs typeface="Tahoma" pitchFamily="34" charset="0"/>
            </a:endParaRPr>
          </a:p>
        </p:txBody>
      </p:sp>
      <p:sp>
        <p:nvSpPr>
          <p:cNvPr id="15" name="object 15"/>
          <p:cNvSpPr/>
          <p:nvPr/>
        </p:nvSpPr>
        <p:spPr>
          <a:xfrm>
            <a:off x="7200010" y="5229183"/>
            <a:ext cx="3600450" cy="2331085"/>
          </a:xfrm>
          <a:custGeom>
            <a:avLst/>
            <a:gdLst/>
            <a:ahLst/>
            <a:cxnLst/>
            <a:rect l="l" t="t" r="r" b="b"/>
            <a:pathLst>
              <a:path w="3600450" h="2331084">
                <a:moveTo>
                  <a:pt x="3599992" y="0"/>
                </a:moveTo>
                <a:lnTo>
                  <a:pt x="2478849" y="1253124"/>
                </a:lnTo>
                <a:lnTo>
                  <a:pt x="0" y="1263957"/>
                </a:lnTo>
                <a:lnTo>
                  <a:pt x="0" y="2330630"/>
                </a:lnTo>
                <a:lnTo>
                  <a:pt x="3599992" y="2330630"/>
                </a:lnTo>
                <a:lnTo>
                  <a:pt x="3599992" y="0"/>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0" tIns="0" rIns="0" bIns="0" rtlCol="0"/>
          <a:lstStyle/>
          <a:p>
            <a:endParaRPr/>
          </a:p>
        </p:txBody>
      </p:sp>
      <p:sp>
        <p:nvSpPr>
          <p:cNvPr id="19" name="object 19"/>
          <p:cNvSpPr/>
          <p:nvPr/>
        </p:nvSpPr>
        <p:spPr>
          <a:xfrm>
            <a:off x="139700" y="81708"/>
            <a:ext cx="3429000" cy="7371651"/>
          </a:xfrm>
          <a:custGeom>
            <a:avLst/>
            <a:gdLst/>
            <a:ahLst/>
            <a:cxnLst/>
            <a:rect l="l" t="t" r="r" b="b"/>
            <a:pathLst>
              <a:path w="3240404" h="6531609">
                <a:moveTo>
                  <a:pt x="0" y="0"/>
                </a:moveTo>
                <a:lnTo>
                  <a:pt x="3239998" y="0"/>
                </a:lnTo>
                <a:lnTo>
                  <a:pt x="3239998" y="6531483"/>
                </a:lnTo>
                <a:lnTo>
                  <a:pt x="0" y="6531483"/>
                </a:lnTo>
                <a:lnTo>
                  <a:pt x="0" y="0"/>
                </a:lnTo>
                <a:close/>
              </a:path>
            </a:pathLst>
          </a:custGeom>
          <a:ln w="12700">
            <a:solidFill>
              <a:schemeClr val="accent1"/>
            </a:solidFill>
          </a:ln>
        </p:spPr>
        <p:txBody>
          <a:bodyPr wrap="square" lIns="0" tIns="0" rIns="0" bIns="0" rtlCol="0"/>
          <a:lstStyle/>
          <a:p>
            <a:endParaRPr/>
          </a:p>
        </p:txBody>
      </p:sp>
      <p:pic>
        <p:nvPicPr>
          <p:cNvPr id="24" name="Picture 8" descr="Coat of arms of Greece.svg"/>
          <p:cNvPicPr>
            <a:picLocks noChangeAspect="1" noChangeArrowheads="1"/>
          </p:cNvPicPr>
          <p:nvPr/>
        </p:nvPicPr>
        <p:blipFill>
          <a:blip r:embed="rId2" cstate="print">
            <a:grayscl/>
          </a:blip>
          <a:srcRect/>
          <a:stretch>
            <a:fillRect/>
          </a:stretch>
        </p:blipFill>
        <p:spPr bwMode="auto">
          <a:xfrm>
            <a:off x="8445500" y="89321"/>
            <a:ext cx="698500" cy="685800"/>
          </a:xfrm>
          <a:prstGeom prst="rect">
            <a:avLst/>
          </a:prstGeom>
          <a:noFill/>
          <a:ln w="9525">
            <a:noFill/>
            <a:miter lim="800000"/>
            <a:headEnd/>
            <a:tailEnd/>
          </a:ln>
        </p:spPr>
      </p:pic>
      <p:sp>
        <p:nvSpPr>
          <p:cNvPr id="27" name="26 - Ορθογώνιο"/>
          <p:cNvSpPr/>
          <p:nvPr/>
        </p:nvSpPr>
        <p:spPr>
          <a:xfrm>
            <a:off x="6616700" y="885825"/>
            <a:ext cx="4178300" cy="650819"/>
          </a:xfrm>
          <a:prstGeom prst="rect">
            <a:avLst/>
          </a:prstGeom>
        </p:spPr>
        <p:txBody>
          <a:bodyPr wrap="square">
            <a:spAutoFit/>
          </a:bodyPr>
          <a:lstStyle/>
          <a:p>
            <a:pPr algn="ctr" defTabSz="1279525">
              <a:lnSpc>
                <a:spcPct val="50000"/>
              </a:lnSpc>
              <a:spcBef>
                <a:spcPct val="50000"/>
              </a:spcBef>
            </a:pPr>
            <a:r>
              <a:rPr lang="el-GR" altLang="en-US" sz="1400" b="1" dirty="0">
                <a:latin typeface="Tahoma" pitchFamily="34" charset="0"/>
                <a:ea typeface="Tahoma" pitchFamily="34" charset="0"/>
                <a:cs typeface="Tahoma" pitchFamily="34" charset="0"/>
              </a:rPr>
              <a:t>ΕΛΛΗΝΙΚΗ ΔΗΜΟΚΡΑΤΙΑ</a:t>
            </a:r>
          </a:p>
          <a:p>
            <a:pPr algn="ctr" defTabSz="1279525">
              <a:lnSpc>
                <a:spcPct val="50000"/>
              </a:lnSpc>
              <a:spcBef>
                <a:spcPct val="50000"/>
              </a:spcBef>
            </a:pPr>
            <a:r>
              <a:rPr lang="el-GR" altLang="en-US" sz="1400" b="1" dirty="0">
                <a:latin typeface="Tahoma" pitchFamily="34" charset="0"/>
                <a:ea typeface="Tahoma" pitchFamily="34" charset="0"/>
                <a:cs typeface="Tahoma" pitchFamily="34" charset="0"/>
              </a:rPr>
              <a:t>ΥΠΟΥΡΓΕΙΟ ΑΓΡΟΤΙΚΗΣ ΑΝΑΠΤΥΞΗΣ </a:t>
            </a:r>
          </a:p>
          <a:p>
            <a:pPr algn="ctr" defTabSz="1279525">
              <a:lnSpc>
                <a:spcPct val="50000"/>
              </a:lnSpc>
              <a:spcBef>
                <a:spcPct val="50000"/>
              </a:spcBef>
            </a:pPr>
            <a:r>
              <a:rPr lang="el-GR" altLang="en-US" sz="1400" b="1" dirty="0">
                <a:latin typeface="Tahoma" pitchFamily="34" charset="0"/>
                <a:ea typeface="Tahoma" pitchFamily="34" charset="0"/>
                <a:cs typeface="Tahoma" pitchFamily="34" charset="0"/>
              </a:rPr>
              <a:t>ΚΑΙ ΤΡΟΦΙΜΩΝ</a:t>
            </a:r>
            <a:endParaRPr lang="el-GR" altLang="en-US" sz="1400" b="1" dirty="0">
              <a:solidFill>
                <a:srgbClr val="663300"/>
              </a:solidFill>
              <a:latin typeface="Tahoma" pitchFamily="34" charset="0"/>
              <a:ea typeface="Tahoma" pitchFamily="34" charset="0"/>
              <a:cs typeface="Tahoma" pitchFamily="34" charset="0"/>
            </a:endParaRPr>
          </a:p>
        </p:txBody>
      </p:sp>
      <p:grpSp>
        <p:nvGrpSpPr>
          <p:cNvPr id="28" name="Groupe 41"/>
          <p:cNvGrpSpPr>
            <a:grpSpLocks/>
          </p:cNvGrpSpPr>
          <p:nvPr/>
        </p:nvGrpSpPr>
        <p:grpSpPr bwMode="auto">
          <a:xfrm>
            <a:off x="3873500" y="5610225"/>
            <a:ext cx="2743201" cy="457200"/>
            <a:chOff x="1642623" y="9794467"/>
            <a:chExt cx="1456367" cy="410179"/>
          </a:xfrm>
        </p:grpSpPr>
        <p:grpSp>
          <p:nvGrpSpPr>
            <p:cNvPr id="29" name="Groupe 27"/>
            <p:cNvGrpSpPr>
              <a:grpSpLocks/>
            </p:cNvGrpSpPr>
            <p:nvPr/>
          </p:nvGrpSpPr>
          <p:grpSpPr bwMode="auto">
            <a:xfrm>
              <a:off x="1651661" y="9794467"/>
              <a:ext cx="1447329" cy="410179"/>
              <a:chOff x="1651661" y="9794467"/>
              <a:chExt cx="1447329" cy="410179"/>
            </a:xfrm>
          </p:grpSpPr>
          <p:sp>
            <p:nvSpPr>
              <p:cNvPr id="31" name="Ellipse 18">
                <a:extLst/>
              </p:cNvPr>
              <p:cNvSpPr/>
              <p:nvPr/>
            </p:nvSpPr>
            <p:spPr>
              <a:xfrm>
                <a:off x="1651661" y="9794467"/>
                <a:ext cx="248114" cy="410179"/>
              </a:xfrm>
              <a:prstGeom prst="ellipse">
                <a:avLst/>
              </a:prstGeom>
              <a:solidFill>
                <a:srgbClr val="A7BF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7300" eaLnBrk="1" fontAlgn="auto" hangingPunct="1">
                  <a:spcBef>
                    <a:spcPts val="0"/>
                  </a:spcBef>
                  <a:spcAft>
                    <a:spcPts val="0"/>
                  </a:spcAft>
                  <a:defRPr/>
                </a:pPr>
                <a:endParaRPr lang="fr-FR" sz="3600">
                  <a:solidFill>
                    <a:schemeClr val="tx1"/>
                  </a:solidFill>
                  <a:latin typeface="Tahoma" pitchFamily="34" charset="0"/>
                  <a:ea typeface="Tahoma" pitchFamily="34" charset="0"/>
                  <a:cs typeface="Tahoma" pitchFamily="34" charset="0"/>
                </a:endParaRPr>
              </a:p>
            </p:txBody>
          </p:sp>
          <p:sp>
            <p:nvSpPr>
              <p:cNvPr id="32" name="ZoneTexte 19"/>
              <p:cNvSpPr txBox="1">
                <a:spLocks noChangeArrowheads="1"/>
              </p:cNvSpPr>
              <p:nvPr/>
            </p:nvSpPr>
            <p:spPr bwMode="auto">
              <a:xfrm>
                <a:off x="1899774" y="9931193"/>
                <a:ext cx="1199216" cy="248511"/>
              </a:xfrm>
              <a:prstGeom prst="rect">
                <a:avLst/>
              </a:prstGeom>
              <a:solidFill>
                <a:srgbClr val="A7BF59"/>
              </a:solidFill>
              <a:ln w="9525">
                <a:noFill/>
                <a:miter lim="800000"/>
                <a:headEnd/>
                <a:tailEnd/>
              </a:ln>
            </p:spPr>
            <p:txBody>
              <a:bodyPr>
                <a:spAutoFit/>
              </a:bodyPr>
              <a:lstStyle/>
              <a:p>
                <a:pPr eaLnBrk="1" hangingPunct="1"/>
                <a:r>
                  <a:rPr lang="el-GR" sz="1200" b="1" dirty="0">
                    <a:latin typeface="Tahoma" pitchFamily="34" charset="0"/>
                    <a:ea typeface="Tahoma" pitchFamily="34" charset="0"/>
                    <a:cs typeface="Tahoma" pitchFamily="34" charset="0"/>
                  </a:rPr>
                  <a:t>Επικοινωνήστε μαζί μας</a:t>
                </a:r>
                <a:endParaRPr lang="fr-FR" sz="1200" b="1" dirty="0">
                  <a:latin typeface="Tahoma" pitchFamily="34" charset="0"/>
                  <a:ea typeface="Tahoma" pitchFamily="34" charset="0"/>
                  <a:cs typeface="Tahoma" pitchFamily="34" charset="0"/>
                </a:endParaRPr>
              </a:p>
            </p:txBody>
          </p:sp>
        </p:grpSp>
        <p:pic>
          <p:nvPicPr>
            <p:cNvPr id="30" name="Image 40"/>
            <p:cNvPicPr>
              <a:picLocks noChangeAspect="1" noChangeArrowheads="1"/>
            </p:cNvPicPr>
            <p:nvPr/>
          </p:nvPicPr>
          <p:blipFill>
            <a:blip r:embed="rId3" cstate="print"/>
            <a:srcRect/>
            <a:stretch>
              <a:fillRect/>
            </a:stretch>
          </p:blipFill>
          <p:spPr bwMode="auto">
            <a:xfrm>
              <a:off x="1642623" y="9901001"/>
              <a:ext cx="234983" cy="235281"/>
            </a:xfrm>
            <a:prstGeom prst="rect">
              <a:avLst/>
            </a:prstGeom>
            <a:noFill/>
            <a:ln w="9525">
              <a:noFill/>
              <a:miter lim="800000"/>
              <a:headEnd/>
              <a:tailEnd/>
            </a:ln>
          </p:spPr>
        </p:pic>
      </p:grpSp>
      <p:sp>
        <p:nvSpPr>
          <p:cNvPr id="33" name="32 - Ορθογώνιο"/>
          <p:cNvSpPr/>
          <p:nvPr/>
        </p:nvSpPr>
        <p:spPr>
          <a:xfrm>
            <a:off x="3721100" y="6143625"/>
            <a:ext cx="3276600" cy="1169551"/>
          </a:xfrm>
          <a:prstGeom prst="rect">
            <a:avLst/>
          </a:prstGeom>
        </p:spPr>
        <p:txBody>
          <a:bodyPr wrap="square">
            <a:spAutoFit/>
          </a:bodyPr>
          <a:lstStyle/>
          <a:p>
            <a:pPr algn="just" defTabSz="696913">
              <a:tabLst>
                <a:tab pos="276225" algn="l"/>
              </a:tabLst>
            </a:pPr>
            <a:r>
              <a:rPr lang="el-GR" sz="1000" dirty="0">
                <a:latin typeface="Tahoma" pitchFamily="34" charset="0"/>
                <a:ea typeface="Tahoma" pitchFamily="34" charset="0"/>
                <a:cs typeface="Tahoma" pitchFamily="34" charset="0"/>
              </a:rPr>
              <a:t>Σε περιπτώσεις υπόπτων συμπτωμάτων επικοινωνείτε με τα τμήματα Ποιοτικού και Φυτοϋγειονομικού Ελέγχου των Δ/</a:t>
            </a:r>
            <a:r>
              <a:rPr lang="el-GR" sz="1000" dirty="0" err="1">
                <a:latin typeface="Tahoma" pitchFamily="34" charset="0"/>
                <a:ea typeface="Tahoma" pitchFamily="34" charset="0"/>
                <a:cs typeface="Tahoma" pitchFamily="34" charset="0"/>
              </a:rPr>
              <a:t>νσεων </a:t>
            </a:r>
            <a:r>
              <a:rPr lang="el-GR" sz="1000" dirty="0">
                <a:latin typeface="Tahoma" pitchFamily="34" charset="0"/>
                <a:ea typeface="Tahoma" pitchFamily="34" charset="0"/>
                <a:cs typeface="Tahoma" pitchFamily="34" charset="0"/>
              </a:rPr>
              <a:t>Αγροτικής Οικονομίας και Κτηνιατρικής των Περιφερειακών Ενοτήτων της Χώρας καθώς και με το τμήμα Φυτοϋγειονομικού Ελέγχου της Διεύθυνσης Προστασίας Φυτικής Παραγωγής του ΥπΑΑΤ (</a:t>
            </a:r>
            <a:r>
              <a:rPr lang="en-US" sz="1000" i="1" dirty="0">
                <a:latin typeface="Tahoma" pitchFamily="34" charset="0"/>
                <a:ea typeface="Tahoma" pitchFamily="34" charset="0"/>
                <a:cs typeface="Tahoma" pitchFamily="34" charset="0"/>
              </a:rPr>
              <a:t>Email</a:t>
            </a:r>
            <a:r>
              <a:rPr lang="el-GR" sz="1000" i="1" dirty="0">
                <a:latin typeface="Tahoma" pitchFamily="34" charset="0"/>
                <a:ea typeface="Tahoma" pitchFamily="34" charset="0"/>
                <a:cs typeface="Tahoma" pitchFamily="34" charset="0"/>
              </a:rPr>
              <a:t>: </a:t>
            </a:r>
            <a:r>
              <a:rPr lang="en-US" sz="1000" b="1" i="1" dirty="0">
                <a:latin typeface="Tahoma" pitchFamily="34" charset="0"/>
                <a:ea typeface="Tahoma" pitchFamily="34" charset="0"/>
                <a:cs typeface="Tahoma" pitchFamily="34" charset="0"/>
              </a:rPr>
              <a:t>planthealth@minagric.gr</a:t>
            </a:r>
            <a:r>
              <a:rPr lang="en-US" sz="1000" dirty="0">
                <a:latin typeface="Tahoma" pitchFamily="34" charset="0"/>
                <a:ea typeface="Tahoma" pitchFamily="34" charset="0"/>
                <a:cs typeface="Tahoma" pitchFamily="34" charset="0"/>
              </a:rPr>
              <a:t>) </a:t>
            </a:r>
            <a:r>
              <a:rPr lang="el-GR" sz="1000" dirty="0">
                <a:latin typeface="Tahoma" pitchFamily="34" charset="0"/>
                <a:ea typeface="Tahoma" pitchFamily="34" charset="0"/>
                <a:cs typeface="Tahoma" pitchFamily="34" charset="0"/>
              </a:rPr>
              <a:t> </a:t>
            </a:r>
            <a:r>
              <a:rPr lang="el-GR" sz="1000" dirty="0">
                <a:solidFill>
                  <a:srgbClr val="000000"/>
                </a:solidFill>
                <a:latin typeface="Tahoma" pitchFamily="34" charset="0"/>
                <a:ea typeface="Tahoma" pitchFamily="34" charset="0"/>
                <a:cs typeface="Tahoma" pitchFamily="34" charset="0"/>
              </a:rPr>
              <a:t>   </a:t>
            </a:r>
          </a:p>
        </p:txBody>
      </p:sp>
      <p:sp>
        <p:nvSpPr>
          <p:cNvPr id="25" name="object 21"/>
          <p:cNvSpPr txBox="1"/>
          <p:nvPr/>
        </p:nvSpPr>
        <p:spPr>
          <a:xfrm>
            <a:off x="3719653" y="99381"/>
            <a:ext cx="3240405" cy="19684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2065" rIns="0" bIns="0" rtlCol="0">
            <a:spAutoFit/>
          </a:bodyPr>
          <a:lstStyle/>
          <a:p>
            <a:pPr marL="558165">
              <a:lnSpc>
                <a:spcPct val="100000"/>
              </a:lnSpc>
              <a:spcBef>
                <a:spcPts val="95"/>
              </a:spcBef>
            </a:pPr>
            <a:r>
              <a:rPr lang="el-GR" sz="1200" b="1" spc="-10" dirty="0">
                <a:solidFill>
                  <a:srgbClr val="FFFFFF"/>
                </a:solidFill>
                <a:latin typeface="Trebuchet MS"/>
                <a:cs typeface="Trebuchet MS"/>
              </a:rPr>
              <a:t>Τρόπος παρακολούθησης:</a:t>
            </a:r>
            <a:endParaRPr sz="1200" dirty="0">
              <a:latin typeface="Trebuchet MS"/>
              <a:cs typeface="Trebuchet MS"/>
            </a:endParaRPr>
          </a:p>
        </p:txBody>
      </p:sp>
      <p:sp>
        <p:nvSpPr>
          <p:cNvPr id="34" name="object 22"/>
          <p:cNvSpPr txBox="1"/>
          <p:nvPr/>
        </p:nvSpPr>
        <p:spPr>
          <a:xfrm>
            <a:off x="3780048" y="352425"/>
            <a:ext cx="3124199" cy="1102866"/>
          </a:xfrm>
          <a:prstGeom prst="rect">
            <a:avLst/>
          </a:prstGeom>
        </p:spPr>
        <p:txBody>
          <a:bodyPr vert="horz" wrap="square" lIns="0" tIns="12700" rIns="0" bIns="0" rtlCol="0">
            <a:spAutoFit/>
          </a:bodyPr>
          <a:lstStyle/>
          <a:p>
            <a:pPr marL="12700" marR="5080" algn="just">
              <a:lnSpc>
                <a:spcPct val="100000"/>
              </a:lnSpc>
              <a:spcBef>
                <a:spcPts val="100"/>
              </a:spcBef>
            </a:pPr>
            <a:r>
              <a:rPr lang="el-GR" sz="1000" dirty="0">
                <a:latin typeface="Tahoma" pitchFamily="34" charset="0"/>
                <a:ea typeface="Tahoma" pitchFamily="34" charset="0"/>
                <a:cs typeface="Tahoma" pitchFamily="34" charset="0"/>
              </a:rPr>
              <a:t>Για την παρακολούθησή του συνιστάται η χρήση παγίδων με ειδικό ελκυστικό για τα αρσενικά (μεθυλ - ευγενόλη)</a:t>
            </a:r>
            <a:r>
              <a:rPr lang="en-US" sz="1000" dirty="0">
                <a:latin typeface="Tahoma" pitchFamily="34" charset="0"/>
                <a:ea typeface="Tahoma" pitchFamily="34" charset="0"/>
                <a:cs typeface="Tahoma" pitchFamily="34" charset="0"/>
              </a:rPr>
              <a:t>.</a:t>
            </a:r>
            <a:r>
              <a:rPr lang="el-GR" sz="1000" dirty="0">
                <a:latin typeface="Tahoma" pitchFamily="34" charset="0"/>
                <a:ea typeface="Tahoma" pitchFamily="34" charset="0"/>
                <a:cs typeface="Tahoma" pitchFamily="34" charset="0"/>
              </a:rPr>
              <a:t> Όπως και άλλες μύγες φρούτων, τα ενήλικα έλκονται μέτρια από χρωμοτροπικές παγίδες κίτρινου χρώματος σε συνδυασμό με τροφικά ελκυστικά που εκλύουν αμμωνία. </a:t>
            </a:r>
            <a:r>
              <a:rPr lang="en-US" sz="1000" spc="-20" dirty="0">
                <a:solidFill>
                  <a:srgbClr val="231F20"/>
                </a:solidFill>
                <a:latin typeface="Tahoma" pitchFamily="34" charset="0"/>
                <a:ea typeface="Tahoma" pitchFamily="34" charset="0"/>
                <a:cs typeface="Tahoma" pitchFamily="34" charset="0"/>
              </a:rPr>
              <a:t>
</a:t>
            </a:r>
            <a:endParaRPr sz="1000" dirty="0">
              <a:latin typeface="Tahoma" pitchFamily="34" charset="0"/>
              <a:ea typeface="Tahoma" pitchFamily="34" charset="0"/>
              <a:cs typeface="Tahoma" pitchFamily="34" charset="0"/>
            </a:endParaRPr>
          </a:p>
        </p:txBody>
      </p:sp>
      <p:grpSp>
        <p:nvGrpSpPr>
          <p:cNvPr id="35" name="object 25"/>
          <p:cNvGrpSpPr/>
          <p:nvPr/>
        </p:nvGrpSpPr>
        <p:grpSpPr>
          <a:xfrm>
            <a:off x="3873500" y="1419225"/>
            <a:ext cx="2895600" cy="1363095"/>
            <a:chOff x="7627578" y="1995284"/>
            <a:chExt cx="2618740" cy="1141095"/>
          </a:xfrm>
        </p:grpSpPr>
        <p:pic>
          <p:nvPicPr>
            <p:cNvPr id="36" name="object 26"/>
            <p:cNvPicPr/>
            <p:nvPr/>
          </p:nvPicPr>
          <p:blipFill>
            <a:blip r:embed="rId4" cstate="print"/>
            <a:stretch>
              <a:fillRect/>
            </a:stretch>
          </p:blipFill>
          <p:spPr>
            <a:xfrm>
              <a:off x="7627578" y="2060518"/>
              <a:ext cx="1323713" cy="1054825"/>
            </a:xfrm>
            <a:prstGeom prst="rect">
              <a:avLst/>
            </a:prstGeom>
          </p:spPr>
        </p:pic>
        <p:pic>
          <p:nvPicPr>
            <p:cNvPr id="37" name="object 27"/>
            <p:cNvPicPr/>
            <p:nvPr/>
          </p:nvPicPr>
          <p:blipFill>
            <a:blip r:embed="rId5" cstate="print"/>
            <a:stretch>
              <a:fillRect/>
            </a:stretch>
          </p:blipFill>
          <p:spPr>
            <a:xfrm>
              <a:off x="9235757" y="1995284"/>
              <a:ext cx="1010386" cy="1140612"/>
            </a:xfrm>
            <a:prstGeom prst="rect">
              <a:avLst/>
            </a:prstGeom>
          </p:spPr>
        </p:pic>
      </p:grpSp>
      <p:sp>
        <p:nvSpPr>
          <p:cNvPr id="38" name="object 28"/>
          <p:cNvSpPr txBox="1"/>
          <p:nvPr/>
        </p:nvSpPr>
        <p:spPr>
          <a:xfrm>
            <a:off x="3870758" y="2811471"/>
            <a:ext cx="1563370" cy="360354"/>
          </a:xfrm>
          <a:prstGeom prst="rect">
            <a:avLst/>
          </a:prstGeom>
          <a:solidFill>
            <a:srgbClr val="FEE6D3"/>
          </a:solidFill>
        </p:spPr>
        <p:txBody>
          <a:bodyPr vert="horz" wrap="square" lIns="0" tIns="52069" rIns="0" bIns="0" rtlCol="0">
            <a:spAutoFit/>
          </a:bodyPr>
          <a:lstStyle/>
          <a:p>
            <a:pPr marL="127635" marR="95885" indent="76835" algn="ctr">
              <a:lnSpc>
                <a:spcPts val="800"/>
              </a:lnSpc>
              <a:spcBef>
                <a:spcPts val="409"/>
              </a:spcBef>
            </a:pPr>
            <a:r>
              <a:rPr lang="el-GR" sz="800" dirty="0"/>
              <a:t>Κοινή κίτρινη παγίδα για παρακολούθηση και μαζική σύλληψη</a:t>
            </a:r>
            <a:endParaRPr sz="800" dirty="0">
              <a:latin typeface="Tahoma"/>
              <a:cs typeface="Tahoma"/>
            </a:endParaRPr>
          </a:p>
        </p:txBody>
      </p:sp>
      <p:sp>
        <p:nvSpPr>
          <p:cNvPr id="39" name="object 29"/>
          <p:cNvSpPr txBox="1"/>
          <p:nvPr/>
        </p:nvSpPr>
        <p:spPr>
          <a:xfrm>
            <a:off x="5698641" y="2843173"/>
            <a:ext cx="1017269" cy="271869"/>
          </a:xfrm>
          <a:prstGeom prst="rect">
            <a:avLst/>
          </a:prstGeom>
          <a:solidFill>
            <a:srgbClr val="FEE6D3"/>
          </a:solidFill>
        </p:spPr>
        <p:txBody>
          <a:bodyPr vert="horz" wrap="square" lIns="0" tIns="12700" rIns="0" bIns="0" rtlCol="0">
            <a:spAutoFit/>
          </a:bodyPr>
          <a:lstStyle/>
          <a:p>
            <a:pPr marL="127635" algn="ctr">
              <a:lnSpc>
                <a:spcPct val="100000"/>
              </a:lnSpc>
              <a:spcBef>
                <a:spcPts val="100"/>
              </a:spcBef>
            </a:pPr>
            <a:r>
              <a:rPr lang="el-GR" sz="800" spc="-45" dirty="0">
                <a:solidFill>
                  <a:srgbClr val="231F20"/>
                </a:solidFill>
                <a:latin typeface="Tahoma"/>
                <a:cs typeface="Tahoma"/>
              </a:rPr>
              <a:t>Παγίδα </a:t>
            </a:r>
            <a:r>
              <a:rPr lang="it-IT" sz="800" spc="-45" dirty="0">
                <a:solidFill>
                  <a:srgbClr val="231F20"/>
                </a:solidFill>
                <a:latin typeface="Tahoma"/>
                <a:cs typeface="Tahoma"/>
              </a:rPr>
              <a:t>McPhail
</a:t>
            </a:r>
            <a:endParaRPr sz="800" dirty="0">
              <a:latin typeface="Verdana"/>
              <a:cs typeface="Verdana"/>
            </a:endParaRPr>
          </a:p>
        </p:txBody>
      </p:sp>
      <p:sp>
        <p:nvSpPr>
          <p:cNvPr id="40" name="object 52"/>
          <p:cNvSpPr/>
          <p:nvPr/>
        </p:nvSpPr>
        <p:spPr>
          <a:xfrm>
            <a:off x="3719666" y="105731"/>
            <a:ext cx="3240405" cy="3218494"/>
          </a:xfrm>
          <a:custGeom>
            <a:avLst/>
            <a:gdLst/>
            <a:ahLst/>
            <a:cxnLst/>
            <a:rect l="l" t="t" r="r" b="b"/>
            <a:pathLst>
              <a:path w="3240404" h="3040379">
                <a:moveTo>
                  <a:pt x="0" y="0"/>
                </a:moveTo>
                <a:lnTo>
                  <a:pt x="3239998" y="0"/>
                </a:lnTo>
                <a:lnTo>
                  <a:pt x="3239998" y="3040024"/>
                </a:lnTo>
                <a:lnTo>
                  <a:pt x="0" y="3040024"/>
                </a:lnTo>
                <a:lnTo>
                  <a:pt x="0" y="0"/>
                </a:lnTo>
                <a:close/>
              </a:path>
            </a:pathLst>
          </a:custGeom>
          <a:ln w="12700">
            <a:solidFill>
              <a:schemeClr val="accent1"/>
            </a:solidFill>
          </a:ln>
        </p:spPr>
        <p:txBody>
          <a:bodyPr wrap="square" lIns="0" tIns="0" rIns="0" bIns="0" rtlCol="0"/>
          <a:lstStyle/>
          <a:p>
            <a:endParaRPr/>
          </a:p>
        </p:txBody>
      </p:sp>
      <p:sp>
        <p:nvSpPr>
          <p:cNvPr id="41" name="40 - Ορθογώνιο"/>
          <p:cNvSpPr/>
          <p:nvPr/>
        </p:nvSpPr>
        <p:spPr>
          <a:xfrm>
            <a:off x="7531100" y="4772025"/>
            <a:ext cx="2895600" cy="215444"/>
          </a:xfrm>
          <a:prstGeom prst="rect">
            <a:avLst/>
          </a:prstGeom>
        </p:spPr>
        <p:txBody>
          <a:bodyPr wrap="square">
            <a:spAutoFit/>
          </a:bodyPr>
          <a:lstStyle/>
          <a:p>
            <a:r>
              <a:rPr lang="el-GR" sz="800" i="1" dirty="0">
                <a:latin typeface="Tahoma" pitchFamily="34" charset="0"/>
                <a:ea typeface="Tahoma" pitchFamily="34" charset="0"/>
                <a:cs typeface="Tahoma" pitchFamily="34" charset="0"/>
              </a:rPr>
              <a:t>Ακμαίο</a:t>
            </a:r>
            <a:r>
              <a:rPr lang="en-US" sz="800" i="1" dirty="0">
                <a:latin typeface="Tahoma" pitchFamily="34" charset="0"/>
                <a:ea typeface="Tahoma" pitchFamily="34" charset="0"/>
                <a:cs typeface="Tahoma" pitchFamily="34" charset="0"/>
              </a:rPr>
              <a:t> </a:t>
            </a:r>
            <a:r>
              <a:rPr lang="el-GR" sz="800" i="1" dirty="0">
                <a:latin typeface="Tahoma" pitchFamily="34" charset="0"/>
                <a:ea typeface="Tahoma" pitchFamily="34" charset="0"/>
                <a:cs typeface="Tahoma" pitchFamily="34" charset="0"/>
              </a:rPr>
              <a:t>του </a:t>
            </a:r>
            <a:r>
              <a:rPr lang="en-US" sz="800" i="1" dirty="0">
                <a:latin typeface="Tahoma" pitchFamily="34" charset="0"/>
                <a:ea typeface="Tahoma" pitchFamily="34" charset="0"/>
                <a:cs typeface="Tahoma" pitchFamily="34" charset="0"/>
              </a:rPr>
              <a:t>Bactrocera zonata</a:t>
            </a:r>
            <a:r>
              <a:rPr lang="el-GR" sz="800" i="1" dirty="0">
                <a:latin typeface="Tahoma" pitchFamily="34" charset="0"/>
                <a:ea typeface="Tahoma" pitchFamily="34" charset="0"/>
                <a:cs typeface="Tahoma" pitchFamily="34" charset="0"/>
              </a:rPr>
              <a:t> (πηγή:  </a:t>
            </a:r>
            <a:r>
              <a:rPr lang="en-US" sz="800" i="1" dirty="0">
                <a:latin typeface="Tahoma" pitchFamily="34" charset="0"/>
                <a:ea typeface="Tahoma" pitchFamily="34" charset="0"/>
                <a:cs typeface="Tahoma" pitchFamily="34" charset="0"/>
              </a:rPr>
              <a:t>EFSA</a:t>
            </a:r>
            <a:r>
              <a:rPr lang="el-GR" sz="800" i="1" dirty="0">
                <a:latin typeface="Tahoma" pitchFamily="34" charset="0"/>
                <a:ea typeface="Tahoma" pitchFamily="34" charset="0"/>
                <a:cs typeface="Tahoma" pitchFamily="34" charset="0"/>
              </a:rPr>
              <a:t>) </a:t>
            </a:r>
            <a:endParaRPr lang="el-GR" sz="800" dirty="0">
              <a:latin typeface="Tahoma" pitchFamily="34" charset="0"/>
              <a:ea typeface="Tahoma" pitchFamily="34" charset="0"/>
              <a:cs typeface="Tahoma" pitchFamily="34" charset="0"/>
            </a:endParaRPr>
          </a:p>
        </p:txBody>
      </p:sp>
      <p:sp>
        <p:nvSpPr>
          <p:cNvPr id="42" name="41 - Ορθογώνιο"/>
          <p:cNvSpPr/>
          <p:nvPr/>
        </p:nvSpPr>
        <p:spPr>
          <a:xfrm>
            <a:off x="3873500" y="5153025"/>
            <a:ext cx="2895600" cy="338554"/>
          </a:xfrm>
          <a:prstGeom prst="rect">
            <a:avLst/>
          </a:prstGeom>
        </p:spPr>
        <p:txBody>
          <a:bodyPr wrap="square">
            <a:spAutoFit/>
          </a:bodyPr>
          <a:lstStyle/>
          <a:p>
            <a:pPr algn="ctr"/>
            <a:r>
              <a:rPr lang="el-GR" sz="800" i="1" dirty="0">
                <a:latin typeface="Tahoma" pitchFamily="34" charset="0"/>
                <a:ea typeface="Tahoma" pitchFamily="34" charset="0"/>
                <a:cs typeface="Tahoma" pitchFamily="34" charset="0"/>
              </a:rPr>
              <a:t>Εναπόθεση Αβγών από θηλυκό ακμαίο του </a:t>
            </a:r>
            <a:r>
              <a:rPr lang="en-US" sz="800" i="1" dirty="0">
                <a:latin typeface="Tahoma" pitchFamily="34" charset="0"/>
                <a:ea typeface="Tahoma" pitchFamily="34" charset="0"/>
                <a:cs typeface="Tahoma" pitchFamily="34" charset="0"/>
              </a:rPr>
              <a:t>Bactrocera  zonata</a:t>
            </a:r>
            <a:r>
              <a:rPr lang="el-GR" sz="800" i="1" dirty="0">
                <a:latin typeface="Tahoma" pitchFamily="34" charset="0"/>
                <a:ea typeface="Tahoma" pitchFamily="34" charset="0"/>
                <a:cs typeface="Tahoma" pitchFamily="34" charset="0"/>
              </a:rPr>
              <a:t> (πηγή: </a:t>
            </a:r>
            <a:r>
              <a:rPr lang="en-US" sz="800" i="1" dirty="0">
                <a:latin typeface="Tahoma" pitchFamily="34" charset="0"/>
                <a:ea typeface="Tahoma" pitchFamily="34" charset="0"/>
                <a:cs typeface="Tahoma" pitchFamily="34" charset="0"/>
              </a:rPr>
              <a:t> Fruit Fly ID Australia</a:t>
            </a:r>
            <a:r>
              <a:rPr lang="el-GR" sz="800" i="1" dirty="0">
                <a:latin typeface="Tahoma" pitchFamily="34" charset="0"/>
                <a:ea typeface="Tahoma" pitchFamily="34" charset="0"/>
                <a:cs typeface="Tahoma" pitchFamily="34" charset="0"/>
              </a:rPr>
              <a:t> </a:t>
            </a:r>
            <a:endParaRPr lang="el-GR" sz="800" dirty="0">
              <a:latin typeface="Tahoma" pitchFamily="34" charset="0"/>
              <a:ea typeface="Tahoma" pitchFamily="34" charset="0"/>
              <a:cs typeface="Tahoma" pitchFamily="34" charset="0"/>
            </a:endParaRPr>
          </a:p>
        </p:txBody>
      </p:sp>
      <p:sp>
        <p:nvSpPr>
          <p:cNvPr id="43" name="42 - Ορθογώνιο"/>
          <p:cNvSpPr/>
          <p:nvPr/>
        </p:nvSpPr>
        <p:spPr>
          <a:xfrm>
            <a:off x="5846026" y="3101589"/>
            <a:ext cx="1069524" cy="215444"/>
          </a:xfrm>
          <a:prstGeom prst="rect">
            <a:avLst/>
          </a:prstGeom>
        </p:spPr>
        <p:txBody>
          <a:bodyPr wrap="none">
            <a:spAutoFit/>
          </a:bodyPr>
          <a:lstStyle/>
          <a:p>
            <a:r>
              <a:rPr lang="el-GR" sz="800" i="1" dirty="0">
                <a:latin typeface="Tahoma" pitchFamily="34" charset="0"/>
                <a:ea typeface="Tahoma" pitchFamily="34" charset="0"/>
                <a:cs typeface="Tahoma" pitchFamily="34" charset="0"/>
              </a:rPr>
              <a:t>(πηγή: </a:t>
            </a:r>
            <a:r>
              <a:rPr lang="en-US" sz="800" i="1" dirty="0">
                <a:latin typeface="Tahoma" pitchFamily="34" charset="0"/>
                <a:ea typeface="Tahoma" pitchFamily="34" charset="0"/>
                <a:cs typeface="Tahoma" pitchFamily="34" charset="0"/>
              </a:rPr>
              <a:t>INRC/IPSP</a:t>
            </a:r>
            <a:r>
              <a:rPr lang="el-GR" sz="800" i="1" dirty="0">
                <a:latin typeface="Tahoma" pitchFamily="34" charset="0"/>
                <a:ea typeface="Tahoma" pitchFamily="34" charset="0"/>
                <a:cs typeface="Tahoma" pitchFamily="34" charset="0"/>
              </a:rPr>
              <a:t>) </a:t>
            </a:r>
            <a:endParaRPr lang="el-GR" sz="800" dirty="0">
              <a:latin typeface="Tahoma" pitchFamily="34" charset="0"/>
              <a:ea typeface="Tahoma" pitchFamily="34" charset="0"/>
              <a:cs typeface="Tahoma" pitchFamily="34" charset="0"/>
            </a:endParaRPr>
          </a:p>
        </p:txBody>
      </p:sp>
      <p:sp>
        <p:nvSpPr>
          <p:cNvPr id="45" name="44 - Ορθογώνιο"/>
          <p:cNvSpPr/>
          <p:nvPr/>
        </p:nvSpPr>
        <p:spPr>
          <a:xfrm>
            <a:off x="264788" y="6664075"/>
            <a:ext cx="3048000" cy="477054"/>
          </a:xfrm>
          <a:prstGeom prst="rect">
            <a:avLst/>
          </a:prstGeom>
        </p:spPr>
        <p:txBody>
          <a:bodyPr wrap="square">
            <a:spAutoFit/>
          </a:bodyPr>
          <a:lstStyle/>
          <a:p>
            <a:pPr marL="279400" marR="160655" indent="635" algn="ctr">
              <a:lnSpc>
                <a:spcPts val="1000"/>
              </a:lnSpc>
              <a:spcBef>
                <a:spcPts val="940"/>
              </a:spcBef>
            </a:pPr>
            <a:r>
              <a:rPr lang="el-GR" sz="800" i="1" dirty="0"/>
              <a:t>Περιοχές της Ε.Ε με ευνοϊκές συνθήκες για πιθανή εγκατάσταση του Bactrocera </a:t>
            </a:r>
            <a:r>
              <a:rPr lang="en-US" sz="800" i="1" dirty="0"/>
              <a:t>zonata</a:t>
            </a:r>
            <a:r>
              <a:rPr lang="el-GR" sz="800" i="1" dirty="0"/>
              <a:t> στην Ευρωπαϊκή Ήπειρο (πηγή: </a:t>
            </a:r>
            <a:r>
              <a:rPr lang="en-US" sz="800" i="1" dirty="0"/>
              <a:t>EFSA</a:t>
            </a:r>
            <a:r>
              <a:rPr lang="el-GR" sz="800" i="1" dirty="0"/>
              <a:t>) </a:t>
            </a:r>
            <a:r>
              <a:rPr lang="el-GR" sz="800" i="1" spc="-10" dirty="0">
                <a:solidFill>
                  <a:srgbClr val="231F20"/>
                </a:solidFill>
                <a:latin typeface="Tahoma"/>
                <a:cs typeface="Tahoma"/>
              </a:rPr>
              <a:t> </a:t>
            </a:r>
            <a:endParaRPr lang="el-GR" sz="800" i="1" dirty="0">
              <a:latin typeface="Tahoma"/>
              <a:cs typeface="Tahoma"/>
            </a:endParaRPr>
          </a:p>
        </p:txBody>
      </p:sp>
      <p:pic>
        <p:nvPicPr>
          <p:cNvPr id="1026" name="Picture 2"/>
          <p:cNvPicPr>
            <a:picLocks noChangeAspect="1" noChangeArrowheads="1"/>
          </p:cNvPicPr>
          <p:nvPr/>
        </p:nvPicPr>
        <p:blipFill>
          <a:blip r:embed="rId6" cstate="print"/>
          <a:srcRect l="50833" t="18518" r="28751" b="39260"/>
          <a:stretch>
            <a:fillRect/>
          </a:stretch>
        </p:blipFill>
        <p:spPr bwMode="auto">
          <a:xfrm>
            <a:off x="7531100" y="2491887"/>
            <a:ext cx="2362200" cy="2271346"/>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l="25834" t="37037" r="54166" b="22779"/>
          <a:stretch>
            <a:fillRect/>
          </a:stretch>
        </p:blipFill>
        <p:spPr bwMode="auto">
          <a:xfrm>
            <a:off x="320349" y="3594521"/>
            <a:ext cx="3061447" cy="3006304"/>
          </a:xfrm>
          <a:prstGeom prst="rect">
            <a:avLst/>
          </a:prstGeom>
          <a:noFill/>
          <a:ln w="9525">
            <a:noFill/>
            <a:miter lim="800000"/>
            <a:headEnd/>
            <a:tailEnd/>
          </a:ln>
        </p:spPr>
      </p:pic>
      <p:pic>
        <p:nvPicPr>
          <p:cNvPr id="1029" name="Picture 5" descr="https://react-insect.eu/wp-content/uploads/2023/02/Bactrocera_zonata-femelle-Antoine-FRANCK-CIRAD.jpg"/>
          <p:cNvPicPr>
            <a:picLocks noChangeAspect="1" noChangeArrowheads="1"/>
          </p:cNvPicPr>
          <p:nvPr/>
        </p:nvPicPr>
        <p:blipFill>
          <a:blip r:embed="rId8" cstate="print"/>
          <a:srcRect/>
          <a:stretch>
            <a:fillRect/>
          </a:stretch>
        </p:blipFill>
        <p:spPr bwMode="auto">
          <a:xfrm>
            <a:off x="4229996" y="3552825"/>
            <a:ext cx="2158104" cy="161914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7319613" y="3784479"/>
            <a:ext cx="3240405" cy="3502146"/>
          </a:xfrm>
          <a:custGeom>
            <a:avLst/>
            <a:gdLst/>
            <a:ahLst/>
            <a:cxnLst/>
            <a:rect l="l" t="t" r="r" b="b"/>
            <a:pathLst>
              <a:path w="3240404" h="3385184">
                <a:moveTo>
                  <a:pt x="0" y="0"/>
                </a:moveTo>
                <a:lnTo>
                  <a:pt x="3239998" y="0"/>
                </a:lnTo>
                <a:lnTo>
                  <a:pt x="3239998" y="3384702"/>
                </a:lnTo>
                <a:lnTo>
                  <a:pt x="0" y="3384702"/>
                </a:lnTo>
                <a:lnTo>
                  <a:pt x="0" y="0"/>
                </a:lnTo>
                <a:close/>
              </a:path>
            </a:pathLst>
          </a:custGeom>
          <a:ln w="12700">
            <a:solidFill>
              <a:schemeClr val="accent1"/>
            </a:solidFill>
          </a:ln>
        </p:spPr>
        <p:txBody>
          <a:bodyPr wrap="square" lIns="0" tIns="0" rIns="0" bIns="0" rtlCol="0"/>
          <a:lstStyle/>
          <a:p>
            <a:endParaRPr/>
          </a:p>
        </p:txBody>
      </p:sp>
      <p:sp>
        <p:nvSpPr>
          <p:cNvPr id="10" name="object 10"/>
          <p:cNvSpPr txBox="1"/>
          <p:nvPr/>
        </p:nvSpPr>
        <p:spPr>
          <a:xfrm>
            <a:off x="186347" y="821005"/>
            <a:ext cx="3227705" cy="4706417"/>
          </a:xfrm>
          <a:prstGeom prst="rect">
            <a:avLst/>
          </a:prstGeom>
        </p:spPr>
        <p:txBody>
          <a:bodyPr vert="horz" wrap="square" lIns="0" tIns="12700" rIns="0" bIns="0" rtlCol="0">
            <a:spAutoFit/>
          </a:bodyPr>
          <a:lstStyle/>
          <a:p>
            <a:pPr marL="210185" marR="128270" indent="-635" algn="just">
              <a:lnSpc>
                <a:spcPct val="100000"/>
              </a:lnSpc>
              <a:spcBef>
                <a:spcPts val="100"/>
              </a:spcBef>
            </a:pPr>
            <a:r>
              <a:rPr lang="el-GR" sz="1000" dirty="0">
                <a:latin typeface="Tahoma" pitchFamily="34" charset="0"/>
                <a:ea typeface="Tahoma" pitchFamily="34" charset="0"/>
                <a:cs typeface="Tahoma" pitchFamily="34" charset="0"/>
              </a:rPr>
              <a:t>Το </a:t>
            </a:r>
            <a:r>
              <a:rPr lang="el-GR" sz="1000" i="1" dirty="0">
                <a:latin typeface="Tahoma" pitchFamily="34" charset="0"/>
                <a:ea typeface="Tahoma" pitchFamily="34" charset="0"/>
                <a:cs typeface="Tahoma" pitchFamily="34" charset="0"/>
              </a:rPr>
              <a:t>Bactrocera </a:t>
            </a:r>
            <a:r>
              <a:rPr lang="en-US" sz="1000" i="1" dirty="0">
                <a:latin typeface="Tahoma" pitchFamily="34" charset="0"/>
                <a:ea typeface="Tahoma" pitchFamily="34" charset="0"/>
                <a:cs typeface="Tahoma" pitchFamily="34" charset="0"/>
              </a:rPr>
              <a:t>zonata</a:t>
            </a:r>
            <a:r>
              <a:rPr lang="el-GR" sz="1000" dirty="0">
                <a:latin typeface="Tahoma" pitchFamily="34" charset="0"/>
                <a:ea typeface="Tahoma" pitchFamily="34" charset="0"/>
                <a:cs typeface="Tahoma" pitchFamily="34" charset="0"/>
              </a:rPr>
              <a:t>, η μύγα των ροδάκινων </a:t>
            </a:r>
            <a:r>
              <a:rPr lang="en-US" sz="1000" dirty="0">
                <a:latin typeface="Tahoma" pitchFamily="34" charset="0"/>
                <a:ea typeface="Tahoma" pitchFamily="34" charset="0"/>
                <a:cs typeface="Tahoma" pitchFamily="34" charset="0"/>
              </a:rPr>
              <a:t>(peach fruit fly)</a:t>
            </a:r>
            <a:r>
              <a:rPr lang="el-GR" sz="1000" dirty="0">
                <a:latin typeface="Tahoma" pitchFamily="34" charset="0"/>
                <a:ea typeface="Tahoma" pitchFamily="34" charset="0"/>
                <a:cs typeface="Tahoma" pitchFamily="34" charset="0"/>
              </a:rPr>
              <a:t>, είναι ένα πολυφάγο είδος ασιατικής προέλευσης. Το είδος απαντάται σήμερα σε διάφορες χώρες της Νότιας και Νοτιοανατολικής Ασίας (Μπαγκλαντές, Μπουτάν, Ινδία, Λάος, Μιανμάρ, Νεπάλ, Πακιστάν, Σρι Λάνκα, Ταϊλάνδη και Βιετνάμ). </a:t>
            </a:r>
            <a:r>
              <a:rPr lang="en-US" sz="1000" dirty="0">
                <a:latin typeface="Tahoma" pitchFamily="34" charset="0"/>
                <a:ea typeface="Tahoma" pitchFamily="34" charset="0"/>
                <a:cs typeface="Tahoma" pitchFamily="34" charset="0"/>
              </a:rPr>
              <a:t>T</a:t>
            </a:r>
            <a:r>
              <a:rPr lang="el-GR" sz="1000" dirty="0">
                <a:latin typeface="Tahoma" pitchFamily="34" charset="0"/>
                <a:ea typeface="Tahoma" pitchFamily="34" charset="0"/>
                <a:cs typeface="Tahoma" pitchFamily="34" charset="0"/>
              </a:rPr>
              <a:t>ο </a:t>
            </a:r>
            <a:r>
              <a:rPr lang="el-GR" sz="1000" i="1" dirty="0">
                <a:latin typeface="Tahoma" pitchFamily="34" charset="0"/>
                <a:ea typeface="Tahoma" pitchFamily="34" charset="0"/>
                <a:cs typeface="Tahoma" pitchFamily="34" charset="0"/>
              </a:rPr>
              <a:t>B. zonata</a:t>
            </a:r>
            <a:r>
              <a:rPr lang="el-GR" sz="1000" dirty="0">
                <a:latin typeface="Tahoma" pitchFamily="34" charset="0"/>
                <a:ea typeface="Tahoma" pitchFamily="34" charset="0"/>
                <a:cs typeface="Tahoma" pitchFamily="34" charset="0"/>
              </a:rPr>
              <a:t> έχει επεκτείνει την γεωγραφική του εξάπλωση στις ξηρότερες κλιματικές περιοχές της Μέσης Ανατολής και της βόρειας Αφρικής.  </a:t>
            </a:r>
          </a:p>
          <a:p>
            <a:pPr marL="210185" marR="128270" indent="-635" algn="just">
              <a:lnSpc>
                <a:spcPct val="100000"/>
              </a:lnSpc>
              <a:spcBef>
                <a:spcPts val="100"/>
              </a:spcBef>
            </a:pPr>
            <a:endParaRPr lang="el-GR" sz="1000" spc="-20" dirty="0">
              <a:solidFill>
                <a:srgbClr val="231F20"/>
              </a:solidFill>
              <a:latin typeface="Tahoma" pitchFamily="34" charset="0"/>
              <a:ea typeface="Tahoma" pitchFamily="34" charset="0"/>
              <a:cs typeface="Tahoma" pitchFamily="34" charset="0"/>
            </a:endParaRPr>
          </a:p>
          <a:p>
            <a:pPr marL="210185" marR="128270" indent="-635" algn="just">
              <a:spcBef>
                <a:spcPts val="100"/>
              </a:spcBef>
            </a:pPr>
            <a:r>
              <a:rPr lang="el-GR" sz="1000" dirty="0">
                <a:latin typeface="Tahoma" pitchFamily="34" charset="0"/>
                <a:ea typeface="Tahoma" pitchFamily="34" charset="0"/>
                <a:cs typeface="Tahoma" pitchFamily="34" charset="0"/>
              </a:rPr>
              <a:t>Οι κύριοι οδοί μετακίνησης και διασποράς του εντόμου είναι μέσω της μεταφοράς φρούτων, τόσο με το εμπόριο όσο και με απλούς ταξιδιώτες. Με αυτό τον τρόπο το έντομο μπορεί να μεταφερθεί σε πολύ μεγάλες αποστάσεις, ως αβγό ή προνύμφη εντός των φρούτων. </a:t>
            </a:r>
          </a:p>
          <a:p>
            <a:pPr marL="210185" marR="128270" indent="-635" algn="just">
              <a:spcBef>
                <a:spcPts val="100"/>
              </a:spcBef>
            </a:pPr>
            <a:endParaRPr lang="el-GR" sz="1000" dirty="0">
              <a:latin typeface="Tahoma" pitchFamily="34" charset="0"/>
              <a:ea typeface="Tahoma" pitchFamily="34" charset="0"/>
              <a:cs typeface="Tahoma" pitchFamily="34" charset="0"/>
            </a:endParaRPr>
          </a:p>
          <a:p>
            <a:pPr marL="210185" marR="128270" indent="-635" algn="just">
              <a:spcBef>
                <a:spcPts val="100"/>
              </a:spcBef>
            </a:pPr>
            <a:r>
              <a:rPr lang="el-GR" sz="1000" dirty="0">
                <a:latin typeface="Tahoma" pitchFamily="34" charset="0"/>
                <a:ea typeface="Tahoma" pitchFamily="34" charset="0"/>
                <a:cs typeface="Tahoma" pitchFamily="34" charset="0"/>
              </a:rPr>
              <a:t>Θα μπορούσε, επίσης, στον τόπο προορισμού των προϊόντων να φτάσει και ως νύμφη ή ενήλικο σε περίπτωση που ο χρόνος μετακίνησης των προϊόντων είναι μεγάλος, οπότε το έντομο έχει την ευκαιρία να ολοκληρώσει την ανάπτυξή του κατά την διάρκεια του ταξιδιού. Το έντομο μπορεί να μετακινηθεί, επίσης, με την μορφή νύμφης εντός υποστρωμάτων ανάπτυξης φυτών. Μπορεί, επίσης, να εξαπλωθεί ενεργητικά μέσω της πτήσης των ενηλίκων.</a:t>
            </a:r>
          </a:p>
          <a:p>
            <a:pPr marL="210185" marR="128270" indent="-635" algn="just">
              <a:lnSpc>
                <a:spcPct val="100000"/>
              </a:lnSpc>
              <a:spcBef>
                <a:spcPts val="100"/>
              </a:spcBef>
            </a:pPr>
            <a:r>
              <a:rPr lang="en-US" sz="1000" spc="-20" dirty="0">
                <a:solidFill>
                  <a:srgbClr val="231F20"/>
                </a:solidFill>
                <a:latin typeface="Tahoma"/>
                <a:cs typeface="Tahoma"/>
              </a:rPr>
              <a:t>
</a:t>
            </a:r>
            <a:endParaRPr sz="1000" dirty="0">
              <a:latin typeface="Tahoma"/>
              <a:cs typeface="Tahoma"/>
            </a:endParaRPr>
          </a:p>
        </p:txBody>
      </p:sp>
      <p:sp>
        <p:nvSpPr>
          <p:cNvPr id="12" name="object 12"/>
          <p:cNvSpPr txBox="1"/>
          <p:nvPr/>
        </p:nvSpPr>
        <p:spPr>
          <a:xfrm>
            <a:off x="3762796" y="578158"/>
            <a:ext cx="3352800" cy="4706417"/>
          </a:xfrm>
          <a:prstGeom prst="rect">
            <a:avLst/>
          </a:prstGeom>
        </p:spPr>
        <p:txBody>
          <a:bodyPr vert="horz" wrap="square" lIns="0" tIns="12700" rIns="0" bIns="0" rtlCol="0">
            <a:spAutoFit/>
          </a:bodyPr>
          <a:lstStyle/>
          <a:p>
            <a:pPr marL="160020" marR="178435" algn="just">
              <a:lnSpc>
                <a:spcPct val="100000"/>
              </a:lnSpc>
              <a:spcBef>
                <a:spcPts val="100"/>
              </a:spcBef>
            </a:pPr>
            <a:endParaRPr lang="el-GR" sz="1000" dirty="0"/>
          </a:p>
          <a:p>
            <a:pPr marL="160020" marR="178435" algn="just">
              <a:lnSpc>
                <a:spcPct val="100000"/>
              </a:lnSpc>
              <a:spcBef>
                <a:spcPts val="600"/>
              </a:spcBef>
              <a:spcAft>
                <a:spcPts val="600"/>
              </a:spcAft>
            </a:pPr>
            <a:r>
              <a:rPr lang="el-GR" sz="1000" dirty="0">
                <a:latin typeface="Tahoma" pitchFamily="34" charset="0"/>
                <a:ea typeface="Tahoma" pitchFamily="34" charset="0"/>
                <a:cs typeface="Tahoma" pitchFamily="34" charset="0"/>
              </a:rPr>
              <a:t>Το </a:t>
            </a:r>
            <a:r>
              <a:rPr lang="el-GR" sz="1000" i="1" dirty="0">
                <a:latin typeface="Tahoma" pitchFamily="34" charset="0"/>
                <a:ea typeface="Tahoma" pitchFamily="34" charset="0"/>
                <a:cs typeface="Tahoma" pitchFamily="34" charset="0"/>
              </a:rPr>
              <a:t>Bactrocera </a:t>
            </a:r>
            <a:r>
              <a:rPr lang="en-US" sz="1000" i="1" dirty="0">
                <a:latin typeface="Tahoma" pitchFamily="34" charset="0"/>
                <a:ea typeface="Tahoma" pitchFamily="34" charset="0"/>
                <a:cs typeface="Tahoma" pitchFamily="34" charset="0"/>
              </a:rPr>
              <a:t>zonata</a:t>
            </a:r>
            <a:r>
              <a:rPr lang="el-GR" sz="1000" i="1" dirty="0">
                <a:latin typeface="Tahoma" pitchFamily="34" charset="0"/>
                <a:ea typeface="Tahoma" pitchFamily="34" charset="0"/>
                <a:cs typeface="Tahoma" pitchFamily="34" charset="0"/>
              </a:rPr>
              <a:t> </a:t>
            </a:r>
            <a:r>
              <a:rPr lang="el-GR" sz="1000" dirty="0">
                <a:latin typeface="Tahoma" pitchFamily="34" charset="0"/>
                <a:ea typeface="Tahoma" pitchFamily="34" charset="0"/>
                <a:cs typeface="Tahoma" pitchFamily="34" charset="0"/>
              </a:rPr>
              <a:t>είναι ένα πολυφάγο έντομο, που μπορεί να έχει και μέχρι 10 γενιές το χρόνο. Τα ενήλικα είναι παρόντα όλο το χρόνο εκτός από τους πιο κρύους μήνες. Διαχειμάζει ως νύμφη στο έδαφος. </a:t>
            </a:r>
          </a:p>
          <a:p>
            <a:pPr marL="160020" marR="178435" algn="just">
              <a:lnSpc>
                <a:spcPct val="100000"/>
              </a:lnSpc>
              <a:spcBef>
                <a:spcPts val="600"/>
              </a:spcBef>
              <a:spcAft>
                <a:spcPts val="600"/>
              </a:spcAft>
            </a:pPr>
            <a:r>
              <a:rPr lang="el-GR" sz="1000" dirty="0">
                <a:latin typeface="Tahoma" pitchFamily="34" charset="0"/>
                <a:ea typeface="Tahoma" pitchFamily="34" charset="0"/>
                <a:cs typeface="Tahoma" pitchFamily="34" charset="0"/>
              </a:rPr>
              <a:t>Η ζημιά που προκαλεί στους καρπούς προκαλείται από νύγματα ωοτοκίας και την τροφική δραστηριότητα των προνυμφών. </a:t>
            </a:r>
          </a:p>
          <a:p>
            <a:pPr marL="160020" marR="178435" algn="just">
              <a:lnSpc>
                <a:spcPct val="100000"/>
              </a:lnSpc>
              <a:spcBef>
                <a:spcPts val="600"/>
              </a:spcBef>
              <a:spcAft>
                <a:spcPts val="600"/>
              </a:spcAft>
            </a:pPr>
            <a:r>
              <a:rPr lang="el-GR" sz="1000" dirty="0">
                <a:latin typeface="Tahoma" pitchFamily="34" charset="0"/>
                <a:ea typeface="Tahoma" pitchFamily="34" charset="0"/>
                <a:cs typeface="Tahoma" pitchFamily="34" charset="0"/>
              </a:rPr>
              <a:t>Τα συμπτώματα από την προσβολή από τ</a:t>
            </a:r>
            <a:r>
              <a:rPr lang="en-US" sz="1000" dirty="0">
                <a:latin typeface="Tahoma" pitchFamily="34" charset="0"/>
                <a:ea typeface="Tahoma" pitchFamily="34" charset="0"/>
                <a:cs typeface="Tahoma" pitchFamily="34" charset="0"/>
              </a:rPr>
              <a:t>o </a:t>
            </a:r>
            <a:r>
              <a:rPr lang="el-GR" sz="1000" dirty="0">
                <a:latin typeface="Tahoma" pitchFamily="34" charset="0"/>
                <a:ea typeface="Tahoma" pitchFamily="34" charset="0"/>
                <a:cs typeface="Tahoma" pitchFamily="34" charset="0"/>
              </a:rPr>
              <a:t>συγκεκριμένο έντομο είναι παρόμοια με εκείνα που προκαλεί το κοινό για τη χώρας μας είδος της οικογένειας των </a:t>
            </a:r>
            <a:r>
              <a:rPr lang="en-US" sz="1000" dirty="0">
                <a:latin typeface="Tahoma" pitchFamily="34" charset="0"/>
                <a:ea typeface="Tahoma" pitchFamily="34" charset="0"/>
                <a:cs typeface="Tahoma" pitchFamily="34" charset="0"/>
              </a:rPr>
              <a:t>Tephritidae</a:t>
            </a:r>
            <a:r>
              <a:rPr lang="el-GR" sz="1000" dirty="0">
                <a:latin typeface="Tahoma" pitchFamily="34" charset="0"/>
                <a:ea typeface="Tahoma" pitchFamily="34" charset="0"/>
                <a:cs typeface="Tahoma" pitchFamily="34" charset="0"/>
              </a:rPr>
              <a:t>, η Μύγα της Μεσογείου (</a:t>
            </a:r>
            <a:r>
              <a:rPr lang="en-US" sz="1000" i="1" dirty="0" err="1">
                <a:latin typeface="Tahoma" pitchFamily="34" charset="0"/>
                <a:ea typeface="Tahoma" pitchFamily="34" charset="0"/>
                <a:cs typeface="Tahoma" pitchFamily="34" charset="0"/>
              </a:rPr>
              <a:t>Ceratitis</a:t>
            </a:r>
            <a:r>
              <a:rPr lang="en-US" sz="1000" i="1" dirty="0">
                <a:latin typeface="Tahoma" pitchFamily="34" charset="0"/>
                <a:ea typeface="Tahoma" pitchFamily="34" charset="0"/>
                <a:cs typeface="Tahoma" pitchFamily="34" charset="0"/>
              </a:rPr>
              <a:t> </a:t>
            </a:r>
            <a:r>
              <a:rPr lang="en-US" sz="1000" i="1" dirty="0" err="1">
                <a:latin typeface="Tahoma" pitchFamily="34" charset="0"/>
                <a:ea typeface="Tahoma" pitchFamily="34" charset="0"/>
                <a:cs typeface="Tahoma" pitchFamily="34" charset="0"/>
              </a:rPr>
              <a:t>capitata</a:t>
            </a:r>
            <a:r>
              <a:rPr lang="el-GR" sz="1000" dirty="0">
                <a:latin typeface="Tahoma" pitchFamily="34" charset="0"/>
                <a:ea typeface="Tahoma" pitchFamily="34" charset="0"/>
                <a:cs typeface="Tahoma" pitchFamily="34" charset="0"/>
              </a:rPr>
              <a:t>).  </a:t>
            </a:r>
          </a:p>
          <a:p>
            <a:pPr marL="160020" marR="178435" algn="just">
              <a:lnSpc>
                <a:spcPct val="100000"/>
              </a:lnSpc>
              <a:spcBef>
                <a:spcPts val="600"/>
              </a:spcBef>
              <a:spcAft>
                <a:spcPts val="600"/>
              </a:spcAft>
            </a:pPr>
            <a:r>
              <a:rPr lang="el-GR" sz="1000" dirty="0">
                <a:latin typeface="Tahoma" pitchFamily="34" charset="0"/>
                <a:ea typeface="Tahoma" pitchFamily="34" charset="0"/>
                <a:cs typeface="Tahoma" pitchFamily="34" charset="0"/>
              </a:rPr>
              <a:t>Στους προσβεβλημένους καρπούς διακρίνονται αρχικά οι μεταχρωματισμοί γύρω από τις οπές ωοτοκίας και κατόπιν τα φρούτα μπορεί να εμφανίσουν σήψη ή ευδιάκριτες οπές που δημιουργούνται κατά  την έξοδο των προνυμφών. </a:t>
            </a:r>
          </a:p>
          <a:p>
            <a:pPr marL="160020" marR="178435" algn="just">
              <a:lnSpc>
                <a:spcPct val="100000"/>
              </a:lnSpc>
              <a:spcBef>
                <a:spcPts val="600"/>
              </a:spcBef>
              <a:spcAft>
                <a:spcPts val="600"/>
              </a:spcAft>
            </a:pPr>
            <a:r>
              <a:rPr lang="el-GR" sz="1000" dirty="0">
                <a:latin typeface="Tahoma" pitchFamily="34" charset="0"/>
                <a:ea typeface="Tahoma" pitchFamily="34" charset="0"/>
                <a:cs typeface="Tahoma" pitchFamily="34" charset="0"/>
              </a:rPr>
              <a:t>Σε πολλές περιπτώσεις σε φρούτα με υψηλή περιεκτικότητα σε σάκχαρα, όπως τα ροδάκινα, έχουμε την εκροή σακχάρων που στερεοποιούνται δίπλα την περιοχή του νύγματος ωοτοκίας. </a:t>
            </a:r>
          </a:p>
          <a:p>
            <a:pPr marL="160020" marR="178435" algn="just">
              <a:lnSpc>
                <a:spcPct val="100000"/>
              </a:lnSpc>
              <a:spcBef>
                <a:spcPts val="600"/>
              </a:spcBef>
              <a:spcAft>
                <a:spcPts val="600"/>
              </a:spcAft>
            </a:pPr>
            <a:r>
              <a:rPr lang="el-GR" sz="1000" dirty="0">
                <a:latin typeface="Tahoma" pitchFamily="34" charset="0"/>
                <a:ea typeface="Tahoma" pitchFamily="34" charset="0"/>
                <a:cs typeface="Tahoma" pitchFamily="34" charset="0"/>
              </a:rPr>
              <a:t>Οι ώριμες προνύμφες εγκαταλείπουν τους προσκολλημένους καρπούς για να νυμφωθούν στο έδαφος</a:t>
            </a:r>
            <a:r>
              <a:rPr lang="en-US" sz="1000" dirty="0">
                <a:latin typeface="Tahoma" pitchFamily="34" charset="0"/>
                <a:ea typeface="Tahoma" pitchFamily="34" charset="0"/>
                <a:cs typeface="Tahoma" pitchFamily="34" charset="0"/>
              </a:rPr>
              <a:t>. </a:t>
            </a:r>
            <a:endParaRPr sz="1000" dirty="0">
              <a:latin typeface="Tahoma" pitchFamily="34" charset="0"/>
              <a:ea typeface="Tahoma" pitchFamily="34" charset="0"/>
              <a:cs typeface="Tahoma" pitchFamily="34" charset="0"/>
            </a:endParaRPr>
          </a:p>
        </p:txBody>
      </p:sp>
      <p:sp>
        <p:nvSpPr>
          <p:cNvPr id="20" name="object 20"/>
          <p:cNvSpPr txBox="1"/>
          <p:nvPr/>
        </p:nvSpPr>
        <p:spPr>
          <a:xfrm>
            <a:off x="3873500" y="6143625"/>
            <a:ext cx="3124200" cy="1090042"/>
          </a:xfrm>
          <a:prstGeom prst="rect">
            <a:avLst/>
          </a:prstGeom>
          <a:solidFill>
            <a:srgbClr val="FEE6D3"/>
          </a:solidFill>
        </p:spPr>
        <p:txBody>
          <a:bodyPr vert="horz" wrap="square" lIns="0" tIns="119380" rIns="0" bIns="0" rtlCol="0">
            <a:spAutoFit/>
          </a:bodyPr>
          <a:lstStyle/>
          <a:p>
            <a:pPr algn="just"/>
            <a:r>
              <a:rPr lang="el-GR" sz="900" dirty="0"/>
              <a:t>Το </a:t>
            </a:r>
            <a:r>
              <a:rPr lang="el-GR" sz="900" i="1" dirty="0"/>
              <a:t>Bactrocera zonata</a:t>
            </a:r>
            <a:r>
              <a:rPr lang="el-GR" sz="900" dirty="0"/>
              <a:t> είναι ένα είδος πολυφάγο, που προσβάλλει κυρίως σαρκώδεις καρπούς. Μεταξύ αυτών, η ροδακινιά, η γκουάβα και το μάνγκο αναφέρονται ως κύριοι ξενιστές του εν λόγω εντόμου.</a:t>
            </a:r>
            <a:r>
              <a:rPr lang="en-US" sz="900" dirty="0"/>
              <a:t> </a:t>
            </a:r>
            <a:r>
              <a:rPr lang="el-GR" sz="900" dirty="0"/>
              <a:t>Επιπλέον, ο κατάλογος των ξενιστών του εντόμου περιλαμβάνει τα πορτοκάλια, τα μανταρίνια, τα γκρέιπφρουτ, </a:t>
            </a:r>
            <a:r>
              <a:rPr lang="el-GR" sz="900" i="1" dirty="0"/>
              <a:t>τα μήλα, τα βερίκοκα, τα ρόδια, τα κυδώνια και τα σύκα. </a:t>
            </a:r>
            <a:r>
              <a:rPr lang="el-GR" sz="900" dirty="0"/>
              <a:t> </a:t>
            </a:r>
            <a:endParaRPr sz="900" dirty="0">
              <a:latin typeface="Tahoma"/>
              <a:cs typeface="Tahoma"/>
            </a:endParaRPr>
          </a:p>
        </p:txBody>
      </p:sp>
      <p:sp>
        <p:nvSpPr>
          <p:cNvPr id="23" name="object 23"/>
          <p:cNvSpPr txBox="1"/>
          <p:nvPr/>
        </p:nvSpPr>
        <p:spPr>
          <a:xfrm>
            <a:off x="7319613" y="3778065"/>
            <a:ext cx="3240405" cy="19620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1430" rIns="0" bIns="0" rtlCol="0">
            <a:spAutoFit/>
          </a:bodyPr>
          <a:lstStyle/>
          <a:p>
            <a:pPr marL="1129030">
              <a:lnSpc>
                <a:spcPct val="100000"/>
              </a:lnSpc>
              <a:spcBef>
                <a:spcPts val="90"/>
              </a:spcBef>
            </a:pPr>
            <a:r>
              <a:rPr lang="el-GR" sz="1200" b="1" dirty="0">
                <a:solidFill>
                  <a:srgbClr val="FFFFFF"/>
                </a:solidFill>
                <a:latin typeface="Trebuchet MS"/>
                <a:cs typeface="Trebuchet MS"/>
              </a:rPr>
              <a:t>Πως το αναγνωρίζω</a:t>
            </a:r>
            <a:r>
              <a:rPr lang="en-US" sz="1200" b="1" dirty="0">
                <a:solidFill>
                  <a:srgbClr val="FFFFFF"/>
                </a:solidFill>
                <a:latin typeface="Trebuchet MS"/>
                <a:cs typeface="Trebuchet MS"/>
              </a:rPr>
              <a:t>;</a:t>
            </a:r>
            <a:endParaRPr sz="1200" dirty="0">
              <a:latin typeface="Trebuchet MS"/>
              <a:cs typeface="Trebuchet MS"/>
            </a:endParaRPr>
          </a:p>
        </p:txBody>
      </p:sp>
      <p:sp>
        <p:nvSpPr>
          <p:cNvPr id="24" name="object 24"/>
          <p:cNvSpPr txBox="1"/>
          <p:nvPr/>
        </p:nvSpPr>
        <p:spPr>
          <a:xfrm>
            <a:off x="7499620" y="4075304"/>
            <a:ext cx="2896235" cy="884858"/>
          </a:xfrm>
          <a:prstGeom prst="rect">
            <a:avLst/>
          </a:prstGeom>
        </p:spPr>
        <p:txBody>
          <a:bodyPr vert="horz" wrap="square" lIns="0" tIns="38100" rIns="0" bIns="0" rtlCol="0">
            <a:spAutoFit/>
          </a:bodyPr>
          <a:lstStyle/>
          <a:p>
            <a:pPr marR="5080" algn="just">
              <a:lnSpc>
                <a:spcPts val="1000"/>
              </a:lnSpc>
              <a:spcBef>
                <a:spcPts val="300"/>
              </a:spcBef>
            </a:pPr>
            <a:r>
              <a:rPr lang="el-GR" sz="1000" dirty="0">
                <a:latin typeface="Tahoma" pitchFamily="34" charset="0"/>
                <a:ea typeface="Tahoma" pitchFamily="34" charset="0"/>
                <a:cs typeface="Tahoma" pitchFamily="34" charset="0"/>
              </a:rPr>
              <a:t>Το </a:t>
            </a:r>
            <a:r>
              <a:rPr lang="el-GR" sz="1000" i="1" dirty="0" err="1">
                <a:latin typeface="Tahoma" pitchFamily="34" charset="0"/>
                <a:ea typeface="Tahoma" pitchFamily="34" charset="0"/>
                <a:cs typeface="Tahoma" pitchFamily="34" charset="0"/>
              </a:rPr>
              <a:t>Bactrocera</a:t>
            </a:r>
            <a:r>
              <a:rPr lang="el-GR" sz="1000" i="1" dirty="0">
                <a:latin typeface="Tahoma" pitchFamily="34" charset="0"/>
                <a:ea typeface="Tahoma" pitchFamily="34" charset="0"/>
                <a:cs typeface="Tahoma" pitchFamily="34" charset="0"/>
              </a:rPr>
              <a:t> </a:t>
            </a:r>
            <a:r>
              <a:rPr lang="en-US" sz="1000" i="1">
                <a:latin typeface="Tahoma" pitchFamily="34" charset="0"/>
                <a:ea typeface="Tahoma" pitchFamily="34" charset="0"/>
                <a:cs typeface="Tahoma" pitchFamily="34" charset="0"/>
              </a:rPr>
              <a:t>zonata</a:t>
            </a:r>
            <a:r>
              <a:rPr lang="el-GR" sz="1000" i="1">
                <a:latin typeface="Tahoma" pitchFamily="34" charset="0"/>
                <a:ea typeface="Tahoma" pitchFamily="34" charset="0"/>
                <a:cs typeface="Tahoma" pitchFamily="34" charset="0"/>
              </a:rPr>
              <a:t> </a:t>
            </a:r>
            <a:r>
              <a:rPr lang="el-GR" sz="1000" dirty="0">
                <a:latin typeface="Tahoma" pitchFamily="34" charset="0"/>
                <a:ea typeface="Tahoma" pitchFamily="34" charset="0"/>
                <a:cs typeface="Tahoma" pitchFamily="34" charset="0"/>
              </a:rPr>
              <a:t>μπορεί να συγχέεται με την κοινή μύγα της ελιάς </a:t>
            </a:r>
            <a:r>
              <a:rPr lang="el-GR" sz="1000" i="1" dirty="0">
                <a:latin typeface="Tahoma" pitchFamily="34" charset="0"/>
                <a:ea typeface="Tahoma" pitchFamily="34" charset="0"/>
                <a:cs typeface="Tahoma" pitchFamily="34" charset="0"/>
              </a:rPr>
              <a:t>Bactrocera </a:t>
            </a:r>
            <a:r>
              <a:rPr lang="el-GR" sz="1000" i="1" dirty="0" err="1">
                <a:latin typeface="Tahoma" pitchFamily="34" charset="0"/>
                <a:ea typeface="Tahoma" pitchFamily="34" charset="0"/>
                <a:cs typeface="Tahoma" pitchFamily="34" charset="0"/>
              </a:rPr>
              <a:t>oleae</a:t>
            </a:r>
            <a:r>
              <a:rPr lang="el-GR" sz="1000" dirty="0">
                <a:latin typeface="Tahoma" pitchFamily="34" charset="0"/>
                <a:ea typeface="Tahoma" pitchFamily="34" charset="0"/>
                <a:cs typeface="Tahoma" pitchFamily="34" charset="0"/>
              </a:rPr>
              <a:t>. </a:t>
            </a:r>
          </a:p>
          <a:p>
            <a:pPr marR="5080" algn="just">
              <a:lnSpc>
                <a:spcPts val="1000"/>
              </a:lnSpc>
              <a:spcBef>
                <a:spcPts val="300"/>
              </a:spcBef>
            </a:pPr>
            <a:r>
              <a:rPr lang="el-GR" sz="1000" dirty="0">
                <a:latin typeface="Tahoma" pitchFamily="34" charset="0"/>
                <a:ea typeface="Tahoma" pitchFamily="34" charset="0"/>
                <a:cs typeface="Tahoma" pitchFamily="34" charset="0"/>
              </a:rPr>
              <a:t>Είναι σημαντικό να ελέγξετε τους παρακάτω χαρακτήρες:</a:t>
            </a:r>
            <a:r>
              <a:rPr lang="en-US" sz="1000" dirty="0">
                <a:latin typeface="Tahoma" pitchFamily="34" charset="0"/>
                <a:ea typeface="Tahoma" pitchFamily="34" charset="0"/>
                <a:cs typeface="Tahoma" pitchFamily="34" charset="0"/>
              </a:rPr>
              <a:t> </a:t>
            </a:r>
            <a:r>
              <a:rPr lang="el-GR" sz="1000" dirty="0">
                <a:latin typeface="Tahoma" pitchFamily="34" charset="0"/>
                <a:ea typeface="Tahoma" pitchFamily="34" charset="0"/>
                <a:cs typeface="Tahoma" pitchFamily="34" charset="0"/>
              </a:rPr>
              <a:t>στον θώρακα, τις πτέρυγες και την κοιλιά.  </a:t>
            </a:r>
            <a:r>
              <a:rPr lang="en-US" sz="1000" i="1" spc="-55" dirty="0">
                <a:solidFill>
                  <a:srgbClr val="231F20"/>
                </a:solidFill>
                <a:latin typeface="Verdana"/>
                <a:cs typeface="Verdana"/>
              </a:rPr>
              <a:t>
</a:t>
            </a:r>
            <a:endParaRPr sz="1000" dirty="0">
              <a:latin typeface="Tahoma"/>
              <a:cs typeface="Tahoma"/>
            </a:endParaRPr>
          </a:p>
        </p:txBody>
      </p:sp>
      <p:sp>
        <p:nvSpPr>
          <p:cNvPr id="40" name="object 40"/>
          <p:cNvSpPr txBox="1"/>
          <p:nvPr/>
        </p:nvSpPr>
        <p:spPr>
          <a:xfrm>
            <a:off x="179997" y="481133"/>
            <a:ext cx="3240405" cy="20005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5240" rIns="0" bIns="0" rtlCol="0">
            <a:spAutoFit/>
          </a:bodyPr>
          <a:lstStyle/>
          <a:p>
            <a:pPr marL="480695">
              <a:lnSpc>
                <a:spcPct val="100000"/>
              </a:lnSpc>
              <a:spcBef>
                <a:spcPts val="120"/>
              </a:spcBef>
            </a:pPr>
            <a:r>
              <a:rPr lang="el-GR" sz="1200" b="1" dirty="0">
                <a:solidFill>
                  <a:srgbClr val="FFFFFF"/>
                </a:solidFill>
                <a:latin typeface="Trebuchet MS"/>
                <a:cs typeface="Trebuchet MS"/>
              </a:rPr>
              <a:t>Βασικές πληροφορίες:</a:t>
            </a:r>
            <a:endParaRPr sz="1200" dirty="0">
              <a:latin typeface="Trebuchet MS"/>
              <a:cs typeface="Trebuchet MS"/>
            </a:endParaRPr>
          </a:p>
        </p:txBody>
      </p:sp>
      <p:sp>
        <p:nvSpPr>
          <p:cNvPr id="49" name="object 49"/>
          <p:cNvSpPr txBox="1"/>
          <p:nvPr/>
        </p:nvSpPr>
        <p:spPr>
          <a:xfrm>
            <a:off x="3790365" y="481133"/>
            <a:ext cx="3240405" cy="20005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5240" rIns="0" bIns="0" rtlCol="0">
            <a:spAutoFit/>
          </a:bodyPr>
          <a:lstStyle/>
          <a:p>
            <a:pPr marL="262890" algn="ctr">
              <a:lnSpc>
                <a:spcPct val="100000"/>
              </a:lnSpc>
              <a:spcBef>
                <a:spcPts val="120"/>
              </a:spcBef>
            </a:pPr>
            <a:r>
              <a:rPr lang="el-GR" sz="1200" b="1" dirty="0">
                <a:solidFill>
                  <a:srgbClr val="FFFFFF"/>
                </a:solidFill>
                <a:latin typeface="Trebuchet MS"/>
                <a:cs typeface="Trebuchet MS"/>
              </a:rPr>
              <a:t>Ξενιστές και ζημιές: </a:t>
            </a:r>
            <a:endParaRPr sz="1200" dirty="0">
              <a:latin typeface="Trebuchet MS"/>
              <a:cs typeface="Trebuchet MS"/>
            </a:endParaRPr>
          </a:p>
        </p:txBody>
      </p:sp>
      <p:sp>
        <p:nvSpPr>
          <p:cNvPr id="50" name="object 50"/>
          <p:cNvSpPr/>
          <p:nvPr/>
        </p:nvSpPr>
        <p:spPr>
          <a:xfrm>
            <a:off x="179998" y="487483"/>
            <a:ext cx="3240252" cy="6814960"/>
          </a:xfrm>
          <a:custGeom>
            <a:avLst/>
            <a:gdLst/>
            <a:ahLst/>
            <a:cxnLst/>
            <a:rect l="l" t="t" r="r" b="b"/>
            <a:pathLst>
              <a:path w="3240404" h="3040379">
                <a:moveTo>
                  <a:pt x="0" y="0"/>
                </a:moveTo>
                <a:lnTo>
                  <a:pt x="3239998" y="0"/>
                </a:lnTo>
                <a:lnTo>
                  <a:pt x="3239998" y="3040024"/>
                </a:lnTo>
                <a:lnTo>
                  <a:pt x="0" y="3040024"/>
                </a:lnTo>
                <a:lnTo>
                  <a:pt x="0" y="0"/>
                </a:lnTo>
                <a:close/>
              </a:path>
            </a:pathLst>
          </a:custGeom>
          <a:ln w="12700">
            <a:solidFill>
              <a:schemeClr val="accent1"/>
            </a:solidFill>
          </a:ln>
        </p:spPr>
        <p:txBody>
          <a:bodyPr wrap="square" lIns="0" tIns="0" rIns="0" bIns="0" rtlCol="0"/>
          <a:lstStyle/>
          <a:p>
            <a:endParaRPr/>
          </a:p>
        </p:txBody>
      </p:sp>
      <p:sp>
        <p:nvSpPr>
          <p:cNvPr id="51" name="object 51"/>
          <p:cNvSpPr/>
          <p:nvPr/>
        </p:nvSpPr>
        <p:spPr>
          <a:xfrm>
            <a:off x="3797300" y="478947"/>
            <a:ext cx="3240405" cy="6814960"/>
          </a:xfrm>
          <a:custGeom>
            <a:avLst/>
            <a:gdLst/>
            <a:ahLst/>
            <a:cxnLst/>
            <a:rect l="l" t="t" r="r" b="b"/>
            <a:pathLst>
              <a:path w="3240404" h="3040379">
                <a:moveTo>
                  <a:pt x="0" y="0"/>
                </a:moveTo>
                <a:lnTo>
                  <a:pt x="3239998" y="0"/>
                </a:lnTo>
                <a:lnTo>
                  <a:pt x="3239998" y="3040024"/>
                </a:lnTo>
                <a:lnTo>
                  <a:pt x="0" y="3040024"/>
                </a:lnTo>
                <a:lnTo>
                  <a:pt x="0" y="0"/>
                </a:lnTo>
                <a:close/>
              </a:path>
            </a:pathLst>
          </a:custGeom>
          <a:ln w="12700">
            <a:solidFill>
              <a:schemeClr val="accent1"/>
            </a:solidFill>
          </a:ln>
        </p:spPr>
        <p:txBody>
          <a:bodyPr wrap="square" lIns="0" tIns="0" rIns="0" bIns="0" rtlCol="0"/>
          <a:lstStyle/>
          <a:p>
            <a:endParaRPr/>
          </a:p>
        </p:txBody>
      </p:sp>
      <p:sp>
        <p:nvSpPr>
          <p:cNvPr id="53" name="object 53"/>
          <p:cNvSpPr txBox="1"/>
          <p:nvPr/>
        </p:nvSpPr>
        <p:spPr>
          <a:xfrm>
            <a:off x="7378700" y="6896431"/>
            <a:ext cx="924431" cy="256480"/>
          </a:xfrm>
          <a:prstGeom prst="rect">
            <a:avLst/>
          </a:prstGeom>
        </p:spPr>
        <p:txBody>
          <a:bodyPr vert="horz" wrap="square" lIns="0" tIns="12700" rIns="0" bIns="0" rtlCol="0">
            <a:spAutoFit/>
          </a:bodyPr>
          <a:lstStyle/>
          <a:p>
            <a:pPr marR="5080" algn="ctr">
              <a:lnSpc>
                <a:spcPts val="880"/>
              </a:lnSpc>
              <a:spcBef>
                <a:spcPts val="100"/>
              </a:spcBef>
            </a:pPr>
            <a:r>
              <a:rPr lang="el-GR" sz="800" spc="-10" dirty="0">
                <a:solidFill>
                  <a:srgbClr val="231F20"/>
                </a:solidFill>
                <a:latin typeface="Tahoma"/>
                <a:cs typeface="Tahoma"/>
              </a:rPr>
              <a:t>Διαστάσεις  ενηλίκου</a:t>
            </a:r>
            <a:r>
              <a:rPr lang="it-IT" sz="800" spc="-10" dirty="0">
                <a:solidFill>
                  <a:srgbClr val="231F20"/>
                </a:solidFill>
                <a:latin typeface="Tahoma"/>
                <a:cs typeface="Tahoma"/>
              </a:rPr>
              <a:t>
5.2 – 6.1 mm</a:t>
            </a:r>
            <a:endParaRPr sz="800" spc="-10" dirty="0">
              <a:latin typeface="Trebuchet MS"/>
              <a:cs typeface="Trebuchet MS"/>
            </a:endParaRPr>
          </a:p>
        </p:txBody>
      </p:sp>
      <p:sp>
        <p:nvSpPr>
          <p:cNvPr id="60" name="object 20"/>
          <p:cNvSpPr txBox="1"/>
          <p:nvPr/>
        </p:nvSpPr>
        <p:spPr>
          <a:xfrm>
            <a:off x="368300" y="6757199"/>
            <a:ext cx="2895600" cy="377026"/>
          </a:xfrm>
          <a:prstGeom prst="rect">
            <a:avLst/>
          </a:prstGeom>
          <a:solidFill>
            <a:srgbClr val="FEE6D3"/>
          </a:solidFill>
        </p:spPr>
        <p:txBody>
          <a:bodyPr vert="horz" wrap="square" lIns="0" tIns="119380" rIns="0" bIns="0" rtlCol="0">
            <a:spAutoFit/>
          </a:bodyPr>
          <a:lstStyle/>
          <a:p>
            <a:pPr marL="279400" marR="160655" indent="635" algn="ctr">
              <a:lnSpc>
                <a:spcPts val="1000"/>
              </a:lnSpc>
              <a:spcBef>
                <a:spcPts val="940"/>
              </a:spcBef>
            </a:pPr>
            <a:r>
              <a:rPr lang="el-GR" sz="900" i="1" dirty="0"/>
              <a:t>Παγκόσμια διασπορά του επιβλαβούς οργανισμού </a:t>
            </a:r>
            <a:r>
              <a:rPr lang="en-US" sz="900" i="1" dirty="0"/>
              <a:t>Bactrocera zonata</a:t>
            </a:r>
            <a:r>
              <a:rPr lang="el-GR" sz="900" i="1" dirty="0"/>
              <a:t> (πηγή: </a:t>
            </a:r>
            <a:r>
              <a:rPr lang="en-US" sz="900" i="1" dirty="0"/>
              <a:t>EPPO</a:t>
            </a:r>
            <a:r>
              <a:rPr lang="el-GR" sz="900" i="1" dirty="0"/>
              <a:t>) </a:t>
            </a:r>
            <a:r>
              <a:rPr lang="it-IT" sz="900" i="1" spc="-10" dirty="0">
                <a:solidFill>
                  <a:srgbClr val="231F20"/>
                </a:solidFill>
                <a:latin typeface="Tahoma"/>
                <a:cs typeface="Tahoma"/>
              </a:rPr>
              <a:t> </a:t>
            </a:r>
            <a:endParaRPr sz="900" i="1" dirty="0">
              <a:latin typeface="Tahoma"/>
              <a:cs typeface="Tahoma"/>
            </a:endParaRPr>
          </a:p>
        </p:txBody>
      </p:sp>
      <p:sp>
        <p:nvSpPr>
          <p:cNvPr id="43" name="object 6"/>
          <p:cNvSpPr txBox="1"/>
          <p:nvPr/>
        </p:nvSpPr>
        <p:spPr>
          <a:xfrm>
            <a:off x="7293874" y="487573"/>
            <a:ext cx="3302478" cy="1795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0" rIns="0" bIns="0" rtlCol="0">
            <a:spAutoFit/>
          </a:bodyPr>
          <a:lstStyle/>
          <a:p>
            <a:pPr marL="152400" algn="ctr">
              <a:lnSpc>
                <a:spcPts val="1415"/>
              </a:lnSpc>
            </a:pPr>
            <a:r>
              <a:rPr lang="el-GR" sz="1200" b="1" dirty="0">
                <a:solidFill>
                  <a:schemeClr val="bg1"/>
                </a:solidFill>
                <a:latin typeface="Tahoma" pitchFamily="34" charset="0"/>
                <a:ea typeface="Tahoma" pitchFamily="34" charset="0"/>
                <a:cs typeface="Tahoma" pitchFamily="34" charset="0"/>
              </a:rPr>
              <a:t>Βιολογικός κύκλος</a:t>
            </a:r>
            <a:endParaRPr sz="1200" b="1" dirty="0">
              <a:solidFill>
                <a:schemeClr val="bg1"/>
              </a:solidFill>
              <a:latin typeface="Tahoma" pitchFamily="34" charset="0"/>
              <a:ea typeface="Tahoma" pitchFamily="34" charset="0"/>
              <a:cs typeface="Tahoma" pitchFamily="34" charset="0"/>
            </a:endParaRPr>
          </a:p>
        </p:txBody>
      </p:sp>
      <p:sp>
        <p:nvSpPr>
          <p:cNvPr id="56" name="55 - Ορθογώνιο"/>
          <p:cNvSpPr/>
          <p:nvPr/>
        </p:nvSpPr>
        <p:spPr>
          <a:xfrm>
            <a:off x="7454900" y="6643955"/>
            <a:ext cx="2971800" cy="220573"/>
          </a:xfrm>
          <a:prstGeom prst="rect">
            <a:avLst/>
          </a:prstGeom>
        </p:spPr>
        <p:txBody>
          <a:bodyPr wrap="square">
            <a:spAutoFit/>
          </a:bodyPr>
          <a:lstStyle/>
          <a:p>
            <a:pPr marL="279400" marR="160655" indent="635" algn="ctr">
              <a:lnSpc>
                <a:spcPts val="1000"/>
              </a:lnSpc>
              <a:spcBef>
                <a:spcPts val="940"/>
              </a:spcBef>
            </a:pPr>
            <a:r>
              <a:rPr lang="el-GR" sz="800" i="1" dirty="0"/>
              <a:t>Ενήλικο Bactrocera </a:t>
            </a:r>
            <a:r>
              <a:rPr lang="en-US" sz="800" i="1" dirty="0"/>
              <a:t>zonata</a:t>
            </a:r>
            <a:r>
              <a:rPr lang="el-GR" sz="800" i="1" dirty="0"/>
              <a:t> (πηγή: </a:t>
            </a:r>
            <a:r>
              <a:rPr lang="en-US" sz="800" i="1" dirty="0"/>
              <a:t>react-insect.eu</a:t>
            </a:r>
            <a:r>
              <a:rPr lang="el-GR" sz="800" i="1" dirty="0"/>
              <a:t>) </a:t>
            </a:r>
            <a:r>
              <a:rPr lang="el-GR" sz="800" i="1" spc="-10" dirty="0">
                <a:solidFill>
                  <a:srgbClr val="231F20"/>
                </a:solidFill>
                <a:latin typeface="Tahoma"/>
                <a:cs typeface="Tahoma"/>
              </a:rPr>
              <a:t> </a:t>
            </a:r>
            <a:endParaRPr lang="el-GR" sz="800" i="1" dirty="0">
              <a:latin typeface="Tahoma"/>
              <a:cs typeface="Tahoma"/>
            </a:endParaRPr>
          </a:p>
        </p:txBody>
      </p:sp>
      <p:sp>
        <p:nvSpPr>
          <p:cNvPr id="58" name="57 - Ορθογώνιο"/>
          <p:cNvSpPr/>
          <p:nvPr/>
        </p:nvSpPr>
        <p:spPr>
          <a:xfrm>
            <a:off x="3781482" y="5532591"/>
            <a:ext cx="685800" cy="307777"/>
          </a:xfrm>
          <a:prstGeom prst="rect">
            <a:avLst/>
          </a:prstGeom>
        </p:spPr>
        <p:txBody>
          <a:bodyPr wrap="square">
            <a:spAutoFit/>
          </a:bodyPr>
          <a:lstStyle/>
          <a:p>
            <a:r>
              <a:rPr lang="el-GR" sz="700" i="1" dirty="0">
                <a:latin typeface="Tahoma" pitchFamily="34" charset="0"/>
                <a:ea typeface="Tahoma" pitchFamily="34" charset="0"/>
                <a:cs typeface="Tahoma" pitchFamily="34" charset="0"/>
              </a:rPr>
              <a:t>(πηγή: </a:t>
            </a:r>
            <a:r>
              <a:rPr lang="en-US" sz="700" i="1" dirty="0">
                <a:latin typeface="Tahoma" pitchFamily="34" charset="0"/>
                <a:ea typeface="Tahoma" pitchFamily="34" charset="0"/>
                <a:cs typeface="Tahoma" pitchFamily="34" charset="0"/>
              </a:rPr>
              <a:t>EFSSA)</a:t>
            </a:r>
            <a:endParaRPr lang="el-GR" sz="700" dirty="0">
              <a:latin typeface="Tahoma" pitchFamily="34" charset="0"/>
              <a:ea typeface="Tahoma" pitchFamily="34" charset="0"/>
              <a:cs typeface="Tahoma" pitchFamily="34" charset="0"/>
            </a:endParaRPr>
          </a:p>
        </p:txBody>
      </p:sp>
      <p:pic>
        <p:nvPicPr>
          <p:cNvPr id="36" name="Picture 1"/>
          <p:cNvPicPr/>
          <p:nvPr/>
        </p:nvPicPr>
        <p:blipFill>
          <a:blip r:embed="rId3" cstate="print"/>
          <a:srcRect b="16612"/>
          <a:stretch>
            <a:fillRect/>
          </a:stretch>
        </p:blipFill>
        <p:spPr>
          <a:xfrm>
            <a:off x="5617474" y="5306859"/>
            <a:ext cx="1289050" cy="795070"/>
          </a:xfrm>
          <a:prstGeom prst="rect">
            <a:avLst/>
          </a:prstGeom>
        </p:spPr>
      </p:pic>
      <p:pic>
        <p:nvPicPr>
          <p:cNvPr id="37" name="Picture 1"/>
          <p:cNvPicPr/>
          <p:nvPr/>
        </p:nvPicPr>
        <p:blipFill>
          <a:blip r:embed="rId4" cstate="print"/>
          <a:srcRect t="12594" r="14558" b="11841"/>
          <a:stretch>
            <a:fillRect/>
          </a:stretch>
        </p:blipFill>
        <p:spPr>
          <a:xfrm>
            <a:off x="4179734" y="5296799"/>
            <a:ext cx="1371600" cy="838200"/>
          </a:xfrm>
          <a:prstGeom prst="rect">
            <a:avLst/>
          </a:prstGeom>
        </p:spPr>
      </p:pic>
      <p:pic>
        <p:nvPicPr>
          <p:cNvPr id="3073" name="Picture 1"/>
          <p:cNvPicPr>
            <a:picLocks noChangeAspect="1" noChangeArrowheads="1"/>
          </p:cNvPicPr>
          <p:nvPr/>
        </p:nvPicPr>
        <p:blipFill>
          <a:blip r:embed="rId5" cstate="print"/>
          <a:srcRect l="34583" t="25002" r="36250" b="42286"/>
          <a:stretch>
            <a:fillRect/>
          </a:stretch>
        </p:blipFill>
        <p:spPr bwMode="auto">
          <a:xfrm>
            <a:off x="7579988" y="4848225"/>
            <a:ext cx="2778125" cy="1752600"/>
          </a:xfrm>
          <a:prstGeom prst="rect">
            <a:avLst/>
          </a:prstGeom>
          <a:noFill/>
          <a:ln w="9525">
            <a:noFill/>
            <a:miter lim="800000"/>
            <a:headEnd/>
            <a:tailEnd/>
          </a:ln>
        </p:spPr>
      </p:pic>
      <p:grpSp>
        <p:nvGrpSpPr>
          <p:cNvPr id="45" name="object 37"/>
          <p:cNvGrpSpPr/>
          <p:nvPr/>
        </p:nvGrpSpPr>
        <p:grpSpPr>
          <a:xfrm>
            <a:off x="8369300" y="5076825"/>
            <a:ext cx="457200" cy="685800"/>
            <a:chOff x="8413362" y="5084476"/>
            <a:chExt cx="364490" cy="427355"/>
          </a:xfrm>
        </p:grpSpPr>
        <p:sp>
          <p:nvSpPr>
            <p:cNvPr id="46" name="object 38"/>
            <p:cNvSpPr/>
            <p:nvPr/>
          </p:nvSpPr>
          <p:spPr>
            <a:xfrm>
              <a:off x="8424163" y="5095278"/>
              <a:ext cx="285750" cy="335915"/>
            </a:xfrm>
            <a:custGeom>
              <a:avLst/>
              <a:gdLst/>
              <a:ahLst/>
              <a:cxnLst/>
              <a:rect l="l" t="t" r="r" b="b"/>
              <a:pathLst>
                <a:path w="285750" h="335914">
                  <a:moveTo>
                    <a:pt x="0" y="0"/>
                  </a:moveTo>
                  <a:lnTo>
                    <a:pt x="285635" y="335470"/>
                  </a:lnTo>
                </a:path>
              </a:pathLst>
            </a:custGeom>
            <a:ln w="21602">
              <a:solidFill>
                <a:srgbClr val="ED1C24"/>
              </a:solidFill>
            </a:ln>
          </p:spPr>
          <p:txBody>
            <a:bodyPr wrap="square" lIns="0" tIns="0" rIns="0" bIns="0" rtlCol="0"/>
            <a:lstStyle/>
            <a:p>
              <a:endParaRPr/>
            </a:p>
          </p:txBody>
        </p:sp>
        <p:sp>
          <p:nvSpPr>
            <p:cNvPr id="47" name="object 39"/>
            <p:cNvSpPr/>
            <p:nvPr/>
          </p:nvSpPr>
          <p:spPr>
            <a:xfrm>
              <a:off x="8670416" y="5396001"/>
              <a:ext cx="107314" cy="115570"/>
            </a:xfrm>
            <a:custGeom>
              <a:avLst/>
              <a:gdLst/>
              <a:ahLst/>
              <a:cxnLst/>
              <a:rect l="l" t="t" r="r" b="b"/>
              <a:pathLst>
                <a:path w="107315" h="115570">
                  <a:moveTo>
                    <a:pt x="69100" y="0"/>
                  </a:moveTo>
                  <a:lnTo>
                    <a:pt x="34556" y="28994"/>
                  </a:lnTo>
                  <a:lnTo>
                    <a:pt x="0" y="57988"/>
                  </a:lnTo>
                  <a:lnTo>
                    <a:pt x="107035" y="115366"/>
                  </a:lnTo>
                  <a:lnTo>
                    <a:pt x="69100" y="0"/>
                  </a:lnTo>
                  <a:close/>
                </a:path>
              </a:pathLst>
            </a:custGeom>
            <a:solidFill>
              <a:srgbClr val="ED1C24"/>
            </a:solidFill>
          </p:spPr>
          <p:txBody>
            <a:bodyPr wrap="square" lIns="0" tIns="0" rIns="0" bIns="0" rtlCol="0"/>
            <a:lstStyle/>
            <a:p>
              <a:endParaRPr/>
            </a:p>
          </p:txBody>
        </p:sp>
      </p:grpSp>
      <p:grpSp>
        <p:nvGrpSpPr>
          <p:cNvPr id="48" name="object 34"/>
          <p:cNvGrpSpPr/>
          <p:nvPr/>
        </p:nvGrpSpPr>
        <p:grpSpPr>
          <a:xfrm>
            <a:off x="9055094" y="5153026"/>
            <a:ext cx="762001" cy="990965"/>
            <a:chOff x="9200298" y="5218320"/>
            <a:chExt cx="688332" cy="844647"/>
          </a:xfrm>
        </p:grpSpPr>
        <p:sp>
          <p:nvSpPr>
            <p:cNvPr id="54" name="object 35"/>
            <p:cNvSpPr/>
            <p:nvPr/>
          </p:nvSpPr>
          <p:spPr>
            <a:xfrm>
              <a:off x="9273401" y="5218320"/>
              <a:ext cx="615229" cy="768777"/>
            </a:xfrm>
            <a:custGeom>
              <a:avLst/>
              <a:gdLst/>
              <a:ahLst/>
              <a:cxnLst/>
              <a:rect l="l" t="t" r="r" b="b"/>
              <a:pathLst>
                <a:path w="708659" h="729614">
                  <a:moveTo>
                    <a:pt x="708431" y="0"/>
                  </a:moveTo>
                  <a:lnTo>
                    <a:pt x="0" y="729195"/>
                  </a:lnTo>
                </a:path>
              </a:pathLst>
            </a:custGeom>
            <a:ln w="21602">
              <a:solidFill>
                <a:srgbClr val="ED1C24"/>
              </a:solidFill>
            </a:ln>
          </p:spPr>
          <p:txBody>
            <a:bodyPr wrap="square" lIns="0" tIns="0" rIns="0" bIns="0" rtlCol="0"/>
            <a:lstStyle/>
            <a:p>
              <a:endParaRPr/>
            </a:p>
          </p:txBody>
        </p:sp>
        <p:sp>
          <p:nvSpPr>
            <p:cNvPr id="55" name="object 36"/>
            <p:cNvSpPr/>
            <p:nvPr/>
          </p:nvSpPr>
          <p:spPr>
            <a:xfrm>
              <a:off x="9200298" y="5949937"/>
              <a:ext cx="111125" cy="113030"/>
            </a:xfrm>
            <a:custGeom>
              <a:avLst/>
              <a:gdLst/>
              <a:ahLst/>
              <a:cxnLst/>
              <a:rect l="l" t="t" r="r" b="b"/>
              <a:pathLst>
                <a:path w="111125" h="113029">
                  <a:moveTo>
                    <a:pt x="45872" y="0"/>
                  </a:moveTo>
                  <a:lnTo>
                    <a:pt x="0" y="112433"/>
                  </a:lnTo>
                  <a:lnTo>
                    <a:pt x="110756" y="62661"/>
                  </a:lnTo>
                  <a:lnTo>
                    <a:pt x="78320" y="31330"/>
                  </a:lnTo>
                  <a:lnTo>
                    <a:pt x="45872" y="0"/>
                  </a:lnTo>
                  <a:close/>
                </a:path>
              </a:pathLst>
            </a:custGeom>
            <a:solidFill>
              <a:srgbClr val="ED1C24"/>
            </a:solidFill>
          </p:spPr>
          <p:txBody>
            <a:bodyPr wrap="square" lIns="0" tIns="0" rIns="0" bIns="0" rtlCol="0"/>
            <a:lstStyle/>
            <a:p>
              <a:endParaRPr/>
            </a:p>
          </p:txBody>
        </p:sp>
      </p:grpSp>
      <p:pic>
        <p:nvPicPr>
          <p:cNvPr id="2050" name="Picture 2" descr="C:\Users\arampatzis\AppData\Local\Microsoft\Windows\INetCache\Content.Outlook\PU53GOSM\file.gif"/>
          <p:cNvPicPr>
            <a:picLocks noChangeAspect="1" noChangeArrowheads="1"/>
          </p:cNvPicPr>
          <p:nvPr/>
        </p:nvPicPr>
        <p:blipFill>
          <a:blip r:embed="rId6" cstate="print"/>
          <a:srcRect l="13368" t="12727" r="5398" b="5455"/>
          <a:stretch>
            <a:fillRect/>
          </a:stretch>
        </p:blipFill>
        <p:spPr bwMode="auto">
          <a:xfrm>
            <a:off x="503767" y="5229225"/>
            <a:ext cx="2607733" cy="1485418"/>
          </a:xfrm>
          <a:prstGeom prst="rect">
            <a:avLst/>
          </a:prstGeom>
          <a:noFill/>
        </p:spPr>
      </p:pic>
      <p:pic>
        <p:nvPicPr>
          <p:cNvPr id="2053" name="Picture 5"/>
          <p:cNvPicPr>
            <a:picLocks noChangeAspect="1" noChangeArrowheads="1"/>
          </p:cNvPicPr>
          <p:nvPr/>
        </p:nvPicPr>
        <p:blipFill>
          <a:blip r:embed="rId7" cstate="print"/>
          <a:srcRect l="44514" t="27130" r="24653" b="18055"/>
          <a:stretch>
            <a:fillRect/>
          </a:stretch>
        </p:blipFill>
        <p:spPr bwMode="auto">
          <a:xfrm>
            <a:off x="7302500" y="733425"/>
            <a:ext cx="3276600" cy="2971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TotalTime>
  <Words>806</Words>
  <Application>Microsoft Office PowerPoint</Application>
  <PresentationFormat>Προσαρμογή</PresentationFormat>
  <Paragraphs>47</Paragraphs>
  <Slides>2</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vt:i4>
      </vt:variant>
    </vt:vector>
  </HeadingPairs>
  <TitlesOfParts>
    <vt:vector size="7" baseType="lpstr">
      <vt:lpstr>Calibri</vt:lpstr>
      <vt:lpstr>Tahoma</vt:lpstr>
      <vt:lpstr>Trebuchet MS</vt:lpstr>
      <vt:lpstr>Verdana</vt:lpstr>
      <vt:lpstr>Office Theme</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brochure bactrocera 2</dc:title>
  <dc:creator>Giamp</dc:creator>
  <cp:lastModifiedBy>Patsou</cp:lastModifiedBy>
  <cp:revision>64</cp:revision>
  <dcterms:created xsi:type="dcterms:W3CDTF">2023-03-20T17:26:51Z</dcterms:created>
  <dcterms:modified xsi:type="dcterms:W3CDTF">2025-08-25T13:44:07Z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2018-12-20T00:00:00Z</vt:filetime>
  </property>
  <property fmtid="{D5CDD505-2E9C-101B-9397-08002B2CF9AE}" pid="3" name="Creator">
    <vt:lpwstr>FreeHand MX: pictwpstops filter 1.0</vt:lpwstr>
  </property>
  <property fmtid="{D5CDD505-2E9C-101B-9397-08002B2CF9AE}" pid="4" name="LastSaved">
    <vt:filetime>2023-03-20T00:00:00Z</vt:filetime>
  </property>
  <property fmtid="{D5CDD505-2E9C-101B-9397-08002B2CF9AE}" pid="5" name="Producer">
    <vt:lpwstr>Acrobat Distiller 10.1.1 (Macintosh)</vt:lpwstr>
  </property>
</Properties>
</file>